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6" r:id="rId3"/>
    <p:sldId id="272" r:id="rId4"/>
    <p:sldId id="274" r:id="rId5"/>
    <p:sldId id="273" r:id="rId6"/>
    <p:sldId id="275" r:id="rId7"/>
    <p:sldId id="270" r:id="rId8"/>
    <p:sldId id="268" r:id="rId9"/>
    <p:sldId id="269" r:id="rId10"/>
    <p:sldId id="276" r:id="rId11"/>
    <p:sldId id="265" r:id="rId12"/>
    <p:sldId id="286" r:id="rId13"/>
    <p:sldId id="280" r:id="rId14"/>
    <p:sldId id="288" r:id="rId15"/>
    <p:sldId id="292" r:id="rId16"/>
    <p:sldId id="293" r:id="rId17"/>
    <p:sldId id="294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B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39" autoAdjust="0"/>
  </p:normalViewPr>
  <p:slideViewPr>
    <p:cSldViewPr>
      <p:cViewPr>
        <p:scale>
          <a:sx n="63" d="100"/>
          <a:sy n="63" d="100"/>
        </p:scale>
        <p:origin x="-874" y="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016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/>
          <a:lstStyle>
            <a:lvl1pPr algn="r">
              <a:defRPr sz="1200"/>
            </a:lvl1pPr>
          </a:lstStyle>
          <a:p>
            <a:fld id="{63FEA3E2-0BED-4B09-AE49-FD7AE8B720A5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 anchor="b"/>
          <a:lstStyle>
            <a:lvl1pPr algn="r">
              <a:defRPr sz="1200"/>
            </a:lvl1pPr>
          </a:lstStyle>
          <a:p>
            <a:fld id="{F84D8807-0E20-47C8-A2C8-FB964A761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2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/>
          <a:lstStyle>
            <a:lvl1pPr algn="r">
              <a:defRPr sz="1200"/>
            </a:lvl1pPr>
          </a:lstStyle>
          <a:p>
            <a:pPr>
              <a:defRPr/>
            </a:pPr>
            <a:fld id="{32A67726-060A-40DF-AA39-4BA2D904197F}" type="datetimeFigureOut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4" tIns="46656" rIns="93314" bIns="4665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4" tIns="46656" rIns="93314" bIns="4665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314" tIns="46656" rIns="93314" bIns="46656" rtlCol="0" anchor="b"/>
          <a:lstStyle>
            <a:lvl1pPr algn="r">
              <a:defRPr sz="1200"/>
            </a:lvl1pPr>
          </a:lstStyle>
          <a:p>
            <a:pPr>
              <a:defRPr/>
            </a:pPr>
            <a:fld id="{AD99C876-ADE4-486E-8E0A-4E5330E3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9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2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2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46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57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2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00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6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6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6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1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95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17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02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32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8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7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2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64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5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88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370E-3FEB-48B2-A776-789110A2C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C148-3085-42F1-AFB1-3CB53B6AD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8025-A46A-4DB9-8D09-AC697760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F7321-A4A4-41C3-A3FC-C1DF9F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6430-7AF6-4D1A-8889-7C6F5D321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666A-FE1F-474A-A29E-E767D0BB2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6881-4BEE-4CD6-9269-572C8A35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8D78-0A19-4C3E-899C-1399FC018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6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33B4-38C6-4763-8119-3ED453AD9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9FC92-A229-4137-9F5F-17D907FEB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60E5-F007-4CD0-A034-F8EF1FECF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05A0F7-B4A8-4158-8F07-F40CFD41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rtofsmc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souza@meriwest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.jpeg"/><Relationship Id="rId4" Type="http://schemas.openxmlformats.org/officeDocument/2006/relationships/hyperlink" Target="mailto:pstinson@heartofsmc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lee@leesellsmore.com" TargetMode="Externa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souza@meriwest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.jpeg"/><Relationship Id="rId4" Type="http://schemas.openxmlformats.org/officeDocument/2006/relationships/hyperlink" Target="mailto:pstinson@heartofsmc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7930" y="990600"/>
            <a:ext cx="7772400" cy="1924050"/>
          </a:xfrm>
        </p:spPr>
        <p:txBody>
          <a:bodyPr/>
          <a:lstStyle/>
          <a:p>
            <a:pPr eaLnBrk="1" hangingPunct="1"/>
            <a:r>
              <a:rPr lang="en-US" altLang="en-US" sz="4000" i="1" dirty="0" smtClean="0">
                <a:latin typeface="Frutiger LT 55 Roman" pitchFamily="34" charset="0"/>
              </a:rPr>
              <a:t>Homeownership </a:t>
            </a:r>
            <a:br>
              <a:rPr lang="en-US" altLang="en-US" sz="4000" i="1" dirty="0" smtClean="0">
                <a:latin typeface="Frutiger LT 55 Roman" pitchFamily="34" charset="0"/>
              </a:rPr>
            </a:br>
            <a:r>
              <a:rPr lang="en-US" altLang="en-US" sz="4000" i="1" dirty="0" smtClean="0">
                <a:latin typeface="Frutiger LT 55 Roman" pitchFamily="34" charset="0"/>
              </a:rPr>
              <a:t>with the HEART Loan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667000"/>
            <a:ext cx="8610600" cy="3429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Frutiger LT 55 Roman" pitchFamily="34" charset="0"/>
              </a:rPr>
              <a:t>Brought to you by</a:t>
            </a:r>
          </a:p>
          <a:p>
            <a:pPr eaLnBrk="1" hangingPunct="1"/>
            <a:r>
              <a:rPr lang="en-US" altLang="en-US" sz="2800" dirty="0" smtClean="0">
                <a:latin typeface="Frutiger LT 55 Roman" pitchFamily="34" charset="0"/>
              </a:rPr>
              <a:t>HEART of San Mateo County </a:t>
            </a:r>
          </a:p>
          <a:p>
            <a:pPr eaLnBrk="1" hangingPunct="1"/>
            <a:r>
              <a:rPr lang="en-US" altLang="en-US" sz="2800" dirty="0" err="1" smtClean="0">
                <a:latin typeface="Frutiger LT 55 Roman" pitchFamily="34" charset="0"/>
              </a:rPr>
              <a:t>Meriwest</a:t>
            </a:r>
            <a:r>
              <a:rPr lang="en-US" altLang="en-US" sz="2800" dirty="0" smtClean="0">
                <a:latin typeface="Frutiger LT 55 Roman" pitchFamily="34" charset="0"/>
              </a:rPr>
              <a:t> Mortgage</a:t>
            </a:r>
            <a:endParaRPr lang="en-US" altLang="en-US" sz="1800" dirty="0" smtClean="0">
              <a:latin typeface="Frutiger LT 55 Roman" pitchFamily="34" charset="0"/>
            </a:endParaRPr>
          </a:p>
          <a:p>
            <a:pPr eaLnBrk="1" hangingPunct="1"/>
            <a:endParaRPr lang="en-US" altLang="en-US" sz="1800" dirty="0" smtClean="0">
              <a:latin typeface="Frutiger LT 55 Roman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Frutiger LT 55 Roman" pitchFamily="34" charset="0"/>
              </a:rPr>
              <a:t>Special Thanks:</a:t>
            </a:r>
          </a:p>
          <a:p>
            <a:pPr eaLnBrk="1" hangingPunct="1"/>
            <a:r>
              <a:rPr lang="en-US" altLang="en-US" sz="2400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Lee Ginsburg,</a:t>
            </a:r>
            <a:r>
              <a:rPr lang="en-US" altLang="en-US" sz="2400" dirty="0" smtClean="0">
                <a:latin typeface="Frutiger LT 55 Roman" pitchFamily="34" charset="0"/>
                <a:sym typeface="Helvetica" pitchFamily="34" charset="0"/>
              </a:rPr>
              <a:t> </a:t>
            </a:r>
            <a:r>
              <a:rPr lang="en-US" altLang="en-US" sz="2400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Berkshire </a:t>
            </a:r>
            <a:r>
              <a:rPr lang="en-US" altLang="en-US" sz="2400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Hathaway CA </a:t>
            </a:r>
            <a:r>
              <a:rPr lang="en-US" altLang="en-US" sz="2400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Realty</a:t>
            </a:r>
          </a:p>
        </p:txBody>
      </p:sp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Frutiger LT 55 Roman" pitchFamily="34" charset="0"/>
              </a:rPr>
              <a:t>How do you apply?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Go to the HEART of San Mateo County Website: </a:t>
            </a:r>
            <a:r>
              <a:rPr lang="en-US" altLang="en-US" dirty="0" smtClean="0">
                <a:hlinkClick r:id="rId3"/>
              </a:rPr>
              <a:t>www.heartofsmc.org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Click on “Homebuyer Loans” Link</a:t>
            </a:r>
          </a:p>
          <a:p>
            <a:pPr eaLnBrk="1" hangingPunct="1">
              <a:defRPr/>
            </a:pPr>
            <a:r>
              <a:rPr lang="en-US" altLang="en-US" dirty="0" smtClean="0"/>
              <a:t>Choose the “Apply Now” Link</a:t>
            </a:r>
          </a:p>
          <a:p>
            <a:pPr lvl="1" eaLnBrk="1" hangingPunct="1">
              <a:defRPr/>
            </a:pPr>
            <a:r>
              <a:rPr lang="en-US" altLang="en-US" dirty="0" smtClean="0"/>
              <a:t>When prompted on drop down bar click on John Souza as loan consultant 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EART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685800" y="1828800"/>
            <a:ext cx="77152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798" tIns="50798" rIns="50798" bIns="50798"/>
          <a:lstStyle>
            <a:lvl1pPr marL="28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6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Meriwest Mortgage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John Souza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3"/>
              </a:rPr>
              <a:t>jsouza@</a:t>
            </a:r>
            <a:r>
              <a:rPr lang="en-US" altLang="en-US" sz="2200" b="1" dirty="0" smtClean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3"/>
              </a:rPr>
              <a:t>meriwest.com</a:t>
            </a:r>
            <a:endParaRPr lang="en-US" altLang="en-US" sz="2200" b="1" dirty="0" smtClean="0">
              <a:solidFill>
                <a:srgbClr val="333399"/>
              </a:solidFill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(408) 849-7115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4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HEART of San Mateo County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Paula Stinson </a:t>
            </a: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4"/>
              </a:rPr>
              <a:t>pstinson@heartofsmc.org</a:t>
            </a:r>
            <a:endParaRPr lang="en-US" altLang="en-US" sz="22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(650) 872-242-1764  </a:t>
            </a:r>
            <a:r>
              <a:rPr lang="en-US" altLang="en-US" sz="2200" b="1" dirty="0" err="1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ext</a:t>
            </a: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4#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2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Special Thanks: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Lee Ginsburg, Berkshire Hathaway (</a:t>
            </a:r>
            <a:r>
              <a:rPr lang="en-US" sz="2200" b="1" dirty="0" smtClean="0">
                <a:latin typeface="Frutiger LT 55 Roman"/>
              </a:rPr>
              <a:t>877) 533-7355</a:t>
            </a:r>
            <a:endParaRPr lang="en-US" altLang="en-US" sz="22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>
              <a:solidFill>
                <a:srgbClr val="333399"/>
              </a:solidFill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</p:txBody>
      </p:sp>
      <p:pic>
        <p:nvPicPr>
          <p:cNvPr id="12291" name="Picture 4" descr="HEART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8674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752600" y="533400"/>
            <a:ext cx="579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 smtClean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 smtClean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800" b="1" dirty="0" smtClean="0">
                <a:latin typeface="Frutiger LT 55 Roman" pitchFamily="34" charset="0"/>
                <a:sym typeface="Helvetica" pitchFamily="34" charset="0"/>
              </a:rPr>
              <a:t>For </a:t>
            </a:r>
            <a:r>
              <a:rPr lang="en-US" altLang="en-US" sz="2800" b="1" dirty="0">
                <a:latin typeface="Frutiger LT 55 Roman" pitchFamily="34" charset="0"/>
                <a:sym typeface="Helvetica" pitchFamily="34" charset="0"/>
              </a:rPr>
              <a:t>more info, please </a:t>
            </a:r>
            <a:r>
              <a:rPr lang="en-US" altLang="en-US" sz="2800" b="1" dirty="0" smtClean="0">
                <a:latin typeface="Frutiger LT 55 Roman" pitchFamily="34" charset="0"/>
                <a:sym typeface="Helvetica" pitchFamily="34" charset="0"/>
              </a:rPr>
              <a:t>contact: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dirty="0">
              <a:latin typeface="Frutiger LT 55 Roman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32" y="178594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4337"/>
            <a:ext cx="3048000" cy="1457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1430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Estimated True Cost of Home Ownership</a:t>
            </a:r>
            <a:endParaRPr lang="en-US" dirty="0"/>
          </a:p>
          <a:p>
            <a:r>
              <a:rPr lang="en-US" b="1" dirty="0"/>
              <a:t>Purchase Price:	 $781,875</a:t>
            </a:r>
            <a:endParaRPr lang="en-US" dirty="0"/>
          </a:p>
          <a:p>
            <a:r>
              <a:rPr lang="en-US" dirty="0"/>
              <a:t>Down Payment:  	$39,094</a:t>
            </a:r>
          </a:p>
          <a:p>
            <a:r>
              <a:rPr lang="en-US" dirty="0"/>
              <a:t>First Loan 	</a:t>
            </a:r>
            <a:r>
              <a:rPr lang="en-US" dirty="0" smtClean="0"/>
              <a:t>$</a:t>
            </a:r>
            <a:r>
              <a:rPr lang="en-US" dirty="0"/>
              <a:t>625,500</a:t>
            </a:r>
          </a:p>
          <a:p>
            <a:r>
              <a:rPr lang="en-US" dirty="0"/>
              <a:t>Monthly Mortgage Payment at 4%    	$2986 ($2085 </a:t>
            </a:r>
            <a:r>
              <a:rPr lang="en-US" dirty="0" err="1"/>
              <a:t>int</a:t>
            </a:r>
            <a:r>
              <a:rPr lang="en-US" dirty="0"/>
              <a:t> &amp; $901 Principal)</a:t>
            </a:r>
          </a:p>
          <a:p>
            <a:r>
              <a:rPr lang="en-US" dirty="0"/>
              <a:t>Second Loan                $117,281</a:t>
            </a:r>
          </a:p>
          <a:p>
            <a:r>
              <a:rPr lang="en-US" dirty="0"/>
              <a:t>Monthly Mortgage Payment </a:t>
            </a:r>
            <a:r>
              <a:rPr lang="en-US" dirty="0" smtClean="0"/>
              <a:t>at  </a:t>
            </a:r>
            <a:r>
              <a:rPr lang="en-US" dirty="0"/>
              <a:t>5.25		</a:t>
            </a:r>
            <a:r>
              <a:rPr lang="en-US" dirty="0" smtClean="0"/>
              <a:t>$</a:t>
            </a:r>
            <a:r>
              <a:rPr lang="en-US" dirty="0"/>
              <a:t>650 ($515 </a:t>
            </a:r>
            <a:r>
              <a:rPr lang="en-US" dirty="0" err="1"/>
              <a:t>int</a:t>
            </a:r>
            <a:r>
              <a:rPr lang="en-US" dirty="0"/>
              <a:t> &amp; $135 Principal)</a:t>
            </a:r>
          </a:p>
          <a:p>
            <a:r>
              <a:rPr lang="en-US" dirty="0"/>
              <a:t>Monthly Property Tax @1.15%    		</a:t>
            </a:r>
            <a:r>
              <a:rPr lang="en-US" dirty="0" smtClean="0"/>
              <a:t>$</a:t>
            </a:r>
            <a:r>
              <a:rPr lang="en-US" dirty="0"/>
              <a:t>750  -($8992 annually)</a:t>
            </a:r>
          </a:p>
          <a:p>
            <a:r>
              <a:rPr lang="en-US" dirty="0"/>
              <a:t>Monthly Homeowners Insurance  		 $75 </a:t>
            </a:r>
          </a:p>
          <a:p>
            <a:r>
              <a:rPr lang="en-US" b="1" dirty="0"/>
              <a:t>Total Monthly Cost	          		</a:t>
            </a:r>
            <a:r>
              <a:rPr lang="en-US" b="1" dirty="0" smtClean="0"/>
              <a:t>$</a:t>
            </a:r>
            <a:r>
              <a:rPr lang="en-US" b="1" dirty="0"/>
              <a:t>4461</a:t>
            </a:r>
            <a:endParaRPr lang="en-US" dirty="0"/>
          </a:p>
          <a:p>
            <a:r>
              <a:rPr lang="en-US" dirty="0"/>
              <a:t>Interest &amp; Property tax deductible (possible other deductions</a:t>
            </a:r>
            <a:r>
              <a:rPr lang="en-US" dirty="0" smtClean="0"/>
              <a:t>)</a:t>
            </a:r>
            <a:r>
              <a:rPr lang="en-US" dirty="0"/>
              <a:t>	 $3485</a:t>
            </a:r>
          </a:p>
          <a:p>
            <a:r>
              <a:rPr lang="en-US" dirty="0"/>
              <a:t>Monthly Tax Savings @25%  			               $871</a:t>
            </a:r>
          </a:p>
          <a:p>
            <a:r>
              <a:rPr lang="en-US" b="1" dirty="0"/>
              <a:t>Monthly out of pocket cost      </a:t>
            </a:r>
            <a:r>
              <a:rPr lang="en-US" b="1" dirty="0" smtClean="0"/>
              <a:t>$</a:t>
            </a:r>
            <a:r>
              <a:rPr lang="en-US" b="1" dirty="0"/>
              <a:t>3590 just about what rent is.  This will                                                                                                              </a:t>
            </a:r>
            <a:r>
              <a:rPr lang="en-US" b="1" dirty="0" smtClean="0"/>
              <a:t>			remain </a:t>
            </a:r>
            <a:r>
              <a:rPr lang="en-US" b="1" dirty="0"/>
              <a:t>the same as rent increases</a:t>
            </a:r>
            <a:endParaRPr lang="en-US" dirty="0"/>
          </a:p>
          <a:p>
            <a:r>
              <a:rPr lang="en-US" dirty="0"/>
              <a:t>Monthly Principal Pay down – (Forced Savings)     	 $1036</a:t>
            </a:r>
          </a:p>
          <a:p>
            <a:r>
              <a:rPr lang="en-US" b="1" dirty="0"/>
              <a:t>True cost of monthly home ownership -                   $</a:t>
            </a:r>
            <a:r>
              <a:rPr lang="en-US" b="1" dirty="0" smtClean="0"/>
              <a:t>2554</a:t>
            </a:r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400" b="1" i="1" dirty="0" smtClean="0">
                <a:solidFill>
                  <a:srgbClr val="FF0000"/>
                </a:solidFill>
              </a:rPr>
              <a:t>This is only an estimate and tax savings should be discussed with your tax preparer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pPr eaLnBrk="1" hangingPunct="1"/>
            <a:r>
              <a:rPr lang="en-US" altLang="en-US" sz="4000" i="1" dirty="0" smtClean="0">
                <a:latin typeface="Frutiger LT 55 Roman" pitchFamily="34" charset="0"/>
              </a:rPr>
              <a:t>Where can I find a home for $781,875?</a:t>
            </a:r>
            <a:br>
              <a:rPr lang="en-US" altLang="en-US" sz="4000" i="1" dirty="0" smtClean="0">
                <a:latin typeface="Frutiger LT 55 Roman" pitchFamily="34" charset="0"/>
              </a:rPr>
            </a:br>
            <a:endParaRPr lang="en-US" altLang="en-US" sz="4000" i="1" dirty="0" smtClean="0">
              <a:latin typeface="Frutiger LT 55 Roman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7620000" cy="2057400"/>
          </a:xfrm>
        </p:spPr>
        <p:txBody>
          <a:bodyPr/>
          <a:lstStyle/>
          <a:p>
            <a:pPr eaLnBrk="1" hangingPunct="1"/>
            <a:r>
              <a:rPr lang="en-US" altLang="en-US" sz="3600" i="1" dirty="0" smtClean="0">
                <a:latin typeface="Frutiger LT 55 Roman" pitchFamily="34" charset="0"/>
              </a:rPr>
              <a:t>How can I compete with all these </a:t>
            </a:r>
            <a:r>
              <a:rPr lang="en-US" altLang="en-US" sz="3600" i="1" smtClean="0">
                <a:latin typeface="Frutiger LT 55 Roman" pitchFamily="34" charset="0"/>
              </a:rPr>
              <a:t>multiple offers</a:t>
            </a:r>
            <a:r>
              <a:rPr lang="en-US" altLang="en-US" sz="3600" i="1" dirty="0" smtClean="0">
                <a:latin typeface="Frutiger LT 55 Roman" pitchFamily="34" charset="0"/>
              </a:rPr>
              <a:t>?</a:t>
            </a:r>
          </a:p>
          <a:p>
            <a:pPr algn="l" eaLnBrk="1" hangingPunct="1"/>
            <a:endParaRPr lang="en-US" altLang="en-US" sz="3600" i="1" dirty="0" smtClean="0">
              <a:latin typeface="Frutiger LT 55 Roman" pitchFamily="34" charset="0"/>
            </a:endParaRPr>
          </a:p>
        </p:txBody>
      </p:sp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02" y="5791200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5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543" y="15240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The HOME BUYING Process</a:t>
            </a:r>
            <a:endParaRPr lang="en-US" sz="2400" dirty="0"/>
          </a:p>
          <a:p>
            <a:pPr lvl="0"/>
            <a:endParaRPr lang="en-US" dirty="0"/>
          </a:p>
          <a:p>
            <a:pPr lvl="0"/>
            <a:r>
              <a:rPr lang="en-US" sz="2000" dirty="0" smtClean="0"/>
              <a:t>Discuss </a:t>
            </a:r>
            <a:r>
              <a:rPr lang="en-US" sz="2000" dirty="0"/>
              <a:t>your needs and then look at properties that meet those </a:t>
            </a:r>
            <a:r>
              <a:rPr lang="en-US" sz="2000" dirty="0" smtClean="0"/>
              <a:t>needs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1. Find a Property: build a relationship with the seller’s agent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review the disclosures and HOA documents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review the </a:t>
            </a:r>
            <a:r>
              <a:rPr lang="en-US" sz="2000" dirty="0"/>
              <a:t>r</a:t>
            </a:r>
            <a:r>
              <a:rPr lang="en-US" sz="2000" dirty="0" smtClean="0"/>
              <a:t>ecent sales in the area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formulate strategy</a:t>
            </a:r>
            <a:r>
              <a:rPr lang="en-US" sz="2000" dirty="0"/>
              <a:t>	</a:t>
            </a:r>
            <a:endParaRPr lang="en-US" sz="2000" dirty="0" smtClean="0"/>
          </a:p>
          <a:p>
            <a:pPr lvl="0"/>
            <a:r>
              <a:rPr lang="en-US" sz="2000" dirty="0" smtClean="0"/>
              <a:t>2. Purchase </a:t>
            </a:r>
            <a:r>
              <a:rPr lang="en-US" sz="2000" dirty="0"/>
              <a:t>Contract: M</a:t>
            </a:r>
            <a:r>
              <a:rPr lang="en-US" sz="2000" dirty="0" smtClean="0"/>
              <a:t>oney </a:t>
            </a:r>
            <a:r>
              <a:rPr lang="en-US" sz="2000" dirty="0"/>
              <a:t>and </a:t>
            </a:r>
            <a:r>
              <a:rPr lang="en-US" sz="2000" dirty="0" smtClean="0"/>
              <a:t>time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Earnest </a:t>
            </a:r>
            <a:r>
              <a:rPr lang="en-US" sz="2000" dirty="0"/>
              <a:t>Money </a:t>
            </a:r>
            <a:r>
              <a:rPr lang="en-US" sz="2000" dirty="0" smtClean="0"/>
              <a:t>Deposit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Time </a:t>
            </a:r>
            <a:r>
              <a:rPr lang="en-US" sz="2000" dirty="0"/>
              <a:t>for </a:t>
            </a:r>
            <a:r>
              <a:rPr lang="en-US" sz="2000" dirty="0" smtClean="0"/>
              <a:t>contingencies</a:t>
            </a:r>
            <a:r>
              <a:rPr lang="en-US" sz="2000" dirty="0"/>
              <a:t>: Appraisal, </a:t>
            </a:r>
            <a:r>
              <a:rPr lang="en-US" sz="2000" dirty="0" smtClean="0"/>
              <a:t>loan </a:t>
            </a:r>
            <a:r>
              <a:rPr lang="en-US" sz="2000" dirty="0"/>
              <a:t>&amp; </a:t>
            </a:r>
            <a:r>
              <a:rPr lang="en-US" sz="2000" dirty="0" smtClean="0"/>
              <a:t>inspections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Time </a:t>
            </a:r>
            <a:r>
              <a:rPr lang="en-US" sz="2000" dirty="0"/>
              <a:t>to </a:t>
            </a:r>
            <a:r>
              <a:rPr lang="en-US" sz="2000" dirty="0" smtClean="0"/>
              <a:t>close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74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Purchase Contract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Major Components are </a:t>
            </a:r>
            <a:r>
              <a:rPr lang="en-US" b="1" dirty="0"/>
              <a:t>Time and </a:t>
            </a:r>
            <a:r>
              <a:rPr lang="en-US" b="1" dirty="0" smtClean="0"/>
              <a:t>Money</a:t>
            </a:r>
          </a:p>
          <a:p>
            <a:r>
              <a:rPr lang="en-US" sz="2400" b="1" dirty="0" smtClean="0"/>
              <a:t>Money</a:t>
            </a:r>
            <a:r>
              <a:rPr lang="en-US" sz="2400" dirty="0" smtClean="0"/>
              <a:t> </a:t>
            </a:r>
            <a:r>
              <a:rPr lang="en-US" sz="2400" dirty="0"/>
              <a:t>for </a:t>
            </a:r>
            <a:r>
              <a:rPr lang="en-US" sz="2400" b="1" dirty="0"/>
              <a:t>Offer Price</a:t>
            </a:r>
            <a:r>
              <a:rPr lang="en-US" sz="2400" dirty="0"/>
              <a:t>     </a:t>
            </a:r>
            <a:br>
              <a:rPr lang="en-US" sz="2400" dirty="0"/>
            </a:br>
            <a:r>
              <a:rPr lang="en-US" sz="2400" dirty="0"/>
              <a:t>     </a:t>
            </a:r>
            <a:r>
              <a:rPr lang="en-US" sz="2400" dirty="0" smtClean="0"/>
              <a:t>	</a:t>
            </a:r>
            <a:r>
              <a:rPr lang="en-US" sz="2400" b="1" dirty="0" smtClean="0"/>
              <a:t>Money</a:t>
            </a:r>
            <a:r>
              <a:rPr lang="en-US" sz="2400" dirty="0" smtClean="0"/>
              <a:t> </a:t>
            </a:r>
            <a:r>
              <a:rPr lang="en-US" sz="2400" dirty="0"/>
              <a:t>for  </a:t>
            </a:r>
            <a:r>
              <a:rPr lang="en-US" sz="2400" b="1" dirty="0"/>
              <a:t>Deposit</a:t>
            </a:r>
            <a:r>
              <a:rPr lang="en-US" sz="2400" dirty="0"/>
              <a:t> – 3</a:t>
            </a:r>
            <a:r>
              <a:rPr lang="en-US" sz="2400" dirty="0" smtClean="0"/>
              <a:t>%</a:t>
            </a:r>
            <a:endParaRPr lang="en-US" sz="2400" dirty="0"/>
          </a:p>
          <a:p>
            <a:r>
              <a:rPr lang="en-US" sz="2400" b="1" dirty="0" smtClean="0"/>
              <a:t>Time </a:t>
            </a:r>
            <a:r>
              <a:rPr lang="en-US" sz="2400" b="1" dirty="0"/>
              <a:t>to close – 30 days is standard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  </a:t>
            </a:r>
            <a:r>
              <a:rPr lang="en-US" sz="2400" b="1" dirty="0"/>
              <a:t>Time for </a:t>
            </a:r>
            <a:r>
              <a:rPr lang="en-US" sz="2400" b="1" dirty="0" smtClean="0"/>
              <a:t>Contingencies</a:t>
            </a:r>
            <a:r>
              <a:rPr lang="en-US" sz="2400" dirty="0" smtClean="0"/>
              <a:t> – </a:t>
            </a:r>
          </a:p>
          <a:p>
            <a:pPr lvl="1"/>
            <a:r>
              <a:rPr lang="en-US" sz="2000" dirty="0" smtClean="0"/>
              <a:t>I am going to buy this home if??? Time to decide. </a:t>
            </a:r>
          </a:p>
          <a:p>
            <a:pPr lvl="1"/>
            <a:r>
              <a:rPr lang="en-US" sz="2000" dirty="0" smtClean="0"/>
              <a:t>Major contingencies are loan, appraisal and inspections.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(5-17 days are standard)</a:t>
            </a:r>
            <a:endParaRPr lang="en-US" sz="2000" dirty="0"/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25" y="176319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854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056"/>
            <a:ext cx="838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Disclosure </a:t>
            </a:r>
            <a:r>
              <a:rPr lang="en-US" sz="2000" b="1" dirty="0"/>
              <a:t>package</a:t>
            </a:r>
            <a:r>
              <a:rPr lang="en-US" sz="2000" dirty="0"/>
              <a:t> – consists of Seller Disclosures 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and </a:t>
            </a:r>
            <a:r>
              <a:rPr lang="en-US" sz="2000" dirty="0"/>
              <a:t>Inspection Reports    </a:t>
            </a:r>
          </a:p>
          <a:p>
            <a:r>
              <a:rPr lang="en-US" sz="1800" dirty="0"/>
              <a:t> </a:t>
            </a:r>
            <a:r>
              <a:rPr lang="en-US" sz="1800" b="1" dirty="0" smtClean="0"/>
              <a:t>Seller </a:t>
            </a:r>
            <a:r>
              <a:rPr lang="en-US" sz="1800" b="1" dirty="0"/>
              <a:t>Disclosures</a:t>
            </a:r>
            <a:r>
              <a:rPr lang="en-US" sz="1800" dirty="0"/>
              <a:t> - Boiler plate legalese disclosures but also 5-10 pages of questions the sellers complete.  It answers all of the questions you were afraid to ask or did not know to ask.  Odors, death, pets, leaks, noise, </a:t>
            </a:r>
            <a:r>
              <a:rPr lang="en-US" sz="1800" dirty="0" err="1"/>
              <a:t>etc</a:t>
            </a:r>
            <a:endParaRPr lang="en-US" sz="1800" dirty="0"/>
          </a:p>
          <a:p>
            <a:r>
              <a:rPr lang="en-US" sz="1800" b="1" dirty="0" smtClean="0"/>
              <a:t>Inspections</a:t>
            </a:r>
            <a:r>
              <a:rPr lang="en-US" sz="1800" dirty="0" smtClean="0"/>
              <a:t> - Many </a:t>
            </a:r>
            <a:r>
              <a:rPr lang="en-US" sz="1800" dirty="0"/>
              <a:t>different inspections you can </a:t>
            </a:r>
            <a:r>
              <a:rPr lang="en-US" sz="1800" dirty="0" smtClean="0"/>
              <a:t>do: </a:t>
            </a:r>
            <a:r>
              <a:rPr lang="en-US" sz="1800" dirty="0"/>
              <a:t>mold, lead, </a:t>
            </a:r>
            <a:r>
              <a:rPr lang="en-US" sz="1800" dirty="0" smtClean="0"/>
              <a:t>foundations, </a:t>
            </a:r>
            <a:r>
              <a:rPr lang="en-US" sz="1800" dirty="0"/>
              <a:t>home, termite, HOA </a:t>
            </a:r>
            <a:r>
              <a:rPr lang="en-US" sz="1800" dirty="0" smtClean="0"/>
              <a:t>review. Home </a:t>
            </a:r>
            <a:r>
              <a:rPr lang="en-US" sz="1800" dirty="0"/>
              <a:t>and </a:t>
            </a:r>
            <a:r>
              <a:rPr lang="en-US" sz="1800" dirty="0" smtClean="0"/>
              <a:t>termite are the most common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</a:t>
            </a:r>
            <a:r>
              <a:rPr lang="en-US" sz="1800" b="1" dirty="0"/>
              <a:t>Home Inspection</a:t>
            </a:r>
            <a:r>
              <a:rPr lang="en-US" sz="1800" dirty="0"/>
              <a:t>: A review foundation, electrical, </a:t>
            </a:r>
            <a:r>
              <a:rPr lang="en-US" sz="1800" dirty="0" smtClean="0"/>
              <a:t>plumbing, heating, roof</a:t>
            </a:r>
            <a:r>
              <a:rPr lang="en-US" sz="1800" dirty="0"/>
              <a:t>, </a:t>
            </a:r>
            <a:r>
              <a:rPr lang="en-US" sz="1800" dirty="0" smtClean="0"/>
              <a:t>	doors</a:t>
            </a:r>
            <a:r>
              <a:rPr lang="en-US" sz="1800" dirty="0"/>
              <a:t>, windows, etc. </a:t>
            </a:r>
            <a:r>
              <a:rPr lang="en-US" sz="1800" dirty="0" smtClean="0"/>
              <a:t>Costs </a:t>
            </a:r>
            <a:r>
              <a:rPr lang="en-US" sz="1800" dirty="0"/>
              <a:t>about $500.</a:t>
            </a:r>
            <a:br>
              <a:rPr lang="en-US" sz="1800" dirty="0"/>
            </a:br>
            <a:r>
              <a:rPr lang="en-US" sz="1800" b="1" dirty="0"/>
              <a:t> </a:t>
            </a:r>
            <a:r>
              <a:rPr lang="en-US" sz="1800" b="1" dirty="0" smtClean="0"/>
              <a:t>Termite</a:t>
            </a:r>
            <a:r>
              <a:rPr lang="en-US" sz="1800" b="1" dirty="0"/>
              <a:t>: </a:t>
            </a:r>
            <a:r>
              <a:rPr lang="en-US" sz="1800" dirty="0"/>
              <a:t>Looks for termites, beetles and dry rot not overly important </a:t>
            </a:r>
            <a:r>
              <a:rPr lang="en-US" sz="1800" dirty="0" smtClean="0"/>
              <a:t>	for </a:t>
            </a:r>
            <a:r>
              <a:rPr lang="en-US" sz="1800" dirty="0"/>
              <a:t>condos.  Costs about $300.</a:t>
            </a:r>
            <a:br>
              <a:rPr lang="en-US" sz="1800" dirty="0"/>
            </a:br>
            <a:r>
              <a:rPr lang="en-US" sz="1800" b="1" dirty="0"/>
              <a:t> </a:t>
            </a:r>
            <a:r>
              <a:rPr lang="en-US" sz="1800" b="1" dirty="0" smtClean="0"/>
              <a:t>HOA </a:t>
            </a:r>
            <a:r>
              <a:rPr lang="en-US" sz="1800" b="1" dirty="0"/>
              <a:t>Documents</a:t>
            </a:r>
            <a:r>
              <a:rPr lang="en-US" sz="1800" dirty="0"/>
              <a:t> –Contains financials, rules, minutes, CC&amp;R’s of </a:t>
            </a:r>
            <a:r>
              <a:rPr lang="en-US" sz="1800" dirty="0" smtClean="0"/>
              <a:t>the 	Association</a:t>
            </a:r>
            <a:r>
              <a:rPr lang="en-US" sz="1800" dirty="0"/>
              <a:t>.</a:t>
            </a:r>
          </a:p>
          <a:p>
            <a:r>
              <a:rPr lang="en-US" sz="1800" dirty="0"/>
              <a:t>Many sellers are performing inspections before but you have the right to do your own. Due to offer competition you may choose to waive your right.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25" y="176319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92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056"/>
            <a:ext cx="838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Closing Costs</a:t>
            </a:r>
            <a:r>
              <a:rPr lang="en-US" sz="2000" dirty="0"/>
              <a:t>  - 1-1.5</a:t>
            </a:r>
            <a:r>
              <a:rPr lang="en-US" sz="2000" dirty="0" smtClean="0"/>
              <a:t>%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Title </a:t>
            </a:r>
            <a:r>
              <a:rPr lang="en-US" sz="2000" dirty="0"/>
              <a:t>Insurance –Insures that all previous liens are paid off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smtClean="0"/>
              <a:t>Escrow </a:t>
            </a:r>
            <a:r>
              <a:rPr lang="en-US" sz="2000" dirty="0"/>
              <a:t>Fee – Cost to act as Neutral 3</a:t>
            </a:r>
            <a:r>
              <a:rPr lang="en-US" sz="2000" baseline="30000" dirty="0"/>
              <a:t>rd</a:t>
            </a:r>
            <a:r>
              <a:rPr lang="en-US" sz="2000" dirty="0"/>
              <a:t> party &amp;  to manage the </a:t>
            </a:r>
            <a:r>
              <a:rPr lang="en-US" sz="2000" dirty="0" smtClean="0"/>
              <a:t>		paperwork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Lender Fee- John’s cost</a:t>
            </a:r>
            <a:br>
              <a:rPr lang="en-US" sz="2000" dirty="0"/>
            </a:br>
            <a:r>
              <a:rPr lang="en-US" sz="2000" dirty="0"/>
              <a:t>     Prorated Property Tax- Your share of property tax</a:t>
            </a:r>
            <a:br>
              <a:rPr lang="en-US" sz="2000" dirty="0"/>
            </a:br>
            <a:r>
              <a:rPr lang="en-US" sz="2000" dirty="0"/>
              <a:t>     Prepaid Interest –Interest from the time you close to the end of the </a:t>
            </a:r>
            <a:r>
              <a:rPr lang="en-US" sz="2000" dirty="0" smtClean="0"/>
              <a:t>		month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Home Owners Insurance</a:t>
            </a:r>
            <a:r>
              <a:rPr lang="en-US" sz="2000" b="1" dirty="0"/>
              <a:t> </a:t>
            </a:r>
            <a:br>
              <a:rPr lang="en-US" sz="2000" b="1" dirty="0"/>
            </a:br>
            <a:r>
              <a:rPr lang="en-US" sz="2000" b="1" dirty="0"/>
              <a:t>    </a:t>
            </a:r>
            <a:r>
              <a:rPr lang="en-US" sz="2000" dirty="0"/>
              <a:t>Escrow Account – Puts money into your Property Tax and Insurance </a:t>
            </a:r>
            <a:r>
              <a:rPr lang="en-US" sz="2000" dirty="0" smtClean="0"/>
              <a:t>		Account </a:t>
            </a:r>
            <a:endParaRPr lang="en-US" sz="2000" dirty="0"/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25" y="176319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538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143000"/>
            <a:ext cx="7848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 smtClean="0"/>
              <a:t>Help me find a property!</a:t>
            </a:r>
          </a:p>
          <a:p>
            <a:pPr lvl="0" algn="ctr"/>
            <a:endParaRPr lang="en-US" sz="1600" i="1" dirty="0" smtClean="0"/>
          </a:p>
          <a:p>
            <a:r>
              <a:rPr lang="en-US" sz="2400" dirty="0" smtClean="0"/>
              <a:t>What to expect from your agent</a:t>
            </a:r>
            <a:r>
              <a:rPr lang="en-US" sz="2400" i="1" dirty="0" smtClean="0"/>
              <a:t>:</a:t>
            </a:r>
            <a:endParaRPr lang="en-US" sz="2000" i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Find a Realtor who knows the HEART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Good communication with John. Together they can plan a strategy.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Knows your needs. Can show </a:t>
            </a:r>
            <a:r>
              <a:rPr lang="en-US" sz="2400" dirty="0"/>
              <a:t>you all available homes not just open homes.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Network of the </a:t>
            </a:r>
            <a:r>
              <a:rPr lang="en-US" sz="2400" dirty="0" smtClean="0"/>
              <a:t>local agents </a:t>
            </a:r>
            <a:r>
              <a:rPr lang="en-US" sz="2400" dirty="0"/>
              <a:t>for knowledge of properties for sale before they go on the market.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Personal knowledge of recent activity in the </a:t>
            </a:r>
            <a:r>
              <a:rPr lang="en-US" sz="2400" dirty="0" smtClean="0"/>
              <a:t>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Good idea of remodeling costs and a team of tradespeople.</a:t>
            </a:r>
          </a:p>
        </p:txBody>
      </p:sp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90" y="5905500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77203"/>
            <a:ext cx="7848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 smtClean="0"/>
              <a:t>How can I get my offer accepted, </a:t>
            </a:r>
          </a:p>
          <a:p>
            <a:pPr lvl="0" algn="ctr"/>
            <a:r>
              <a:rPr lang="en-US" sz="2800" i="1" dirty="0" smtClean="0"/>
              <a:t>with multiple bids?</a:t>
            </a:r>
          </a:p>
          <a:p>
            <a:pPr lvl="0" algn="ctr"/>
            <a:endParaRPr lang="en-US" sz="28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Realtor presents your offer in person to seller &amp; agent.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Have John Souza call the agent.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Good negotiator </a:t>
            </a:r>
            <a:r>
              <a:rPr lang="en-US" sz="2400" dirty="0"/>
              <a:t>for price and offer </a:t>
            </a:r>
            <a:r>
              <a:rPr lang="en-US" sz="2400" dirty="0" smtClean="0"/>
              <a:t>acceptance.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Good reputation and relationship with other agents for offer </a:t>
            </a:r>
            <a:r>
              <a:rPr lang="en-US" sz="2400" dirty="0" smtClean="0"/>
              <a:t>acceptance.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Understanding and good communication skills to explain the inspections, disclosures and the contract to you in plain English. </a:t>
            </a:r>
            <a:r>
              <a:rPr lang="en-US" sz="2400" dirty="0" smtClean="0"/>
              <a:t>Help </a:t>
            </a:r>
            <a:r>
              <a:rPr lang="en-US" sz="2400" dirty="0"/>
              <a:t>in negotiations</a:t>
            </a:r>
            <a:r>
              <a:rPr lang="en-US" sz="24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887887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i="1" smtClean="0">
                <a:latin typeface="Frutiger LT 55 Roman" pitchFamily="34" charset="0"/>
              </a:rPr>
              <a:t>Today’s Agenda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458200" cy="50292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Frutiger LT 55 Roman" pitchFamily="34" charset="0"/>
              </a:rPr>
              <a:t>HEART – Housing Endowment and Regional Trust of San Mateo County</a:t>
            </a:r>
          </a:p>
          <a:p>
            <a:pPr lvl="1" eaLnBrk="1" hangingPunct="1"/>
            <a:r>
              <a:rPr lang="en-US" altLang="en-US" sz="2000" dirty="0" smtClean="0">
                <a:latin typeface="Frutiger LT 55 Roman" pitchFamily="34" charset="0"/>
              </a:rPr>
              <a:t>Paula Stinson, HEART</a:t>
            </a:r>
          </a:p>
          <a:p>
            <a:pPr eaLnBrk="1" hangingPunct="1"/>
            <a:r>
              <a:rPr lang="en-US" altLang="en-US" sz="2400" dirty="0" smtClean="0">
                <a:latin typeface="Frutiger LT 55 Roman" pitchFamily="34" charset="0"/>
              </a:rPr>
              <a:t>The HEART Down Payment Assistance Program</a:t>
            </a:r>
          </a:p>
          <a:p>
            <a:pPr eaLnBrk="1" hangingPunct="1"/>
            <a:r>
              <a:rPr lang="en-US" altLang="en-US" sz="2400" dirty="0" smtClean="0">
                <a:latin typeface="Frutiger LT 55 Roman" pitchFamily="34" charset="0"/>
              </a:rPr>
              <a:t>The Finance Process</a:t>
            </a:r>
          </a:p>
          <a:p>
            <a:pPr lvl="1" eaLnBrk="1" hangingPunct="1"/>
            <a:r>
              <a:rPr lang="en-US" altLang="en-US" sz="2000" dirty="0" smtClean="0">
                <a:latin typeface="Frutiger LT 55 Roman" pitchFamily="34" charset="0"/>
              </a:rPr>
              <a:t>John Souza – Meriwest Mortgage</a:t>
            </a:r>
          </a:p>
          <a:p>
            <a:pPr eaLnBrk="1" hangingPunct="1"/>
            <a:r>
              <a:rPr lang="en-US" altLang="en-US" sz="2400" dirty="0" smtClean="0">
                <a:latin typeface="Frutiger LT 55 Roman" pitchFamily="34" charset="0"/>
              </a:rPr>
              <a:t>How your realtor can help you find a property for $781,875 and make a successful offer</a:t>
            </a:r>
          </a:p>
          <a:p>
            <a:pPr lvl="1" eaLnBrk="1" hangingPunct="1"/>
            <a:r>
              <a:rPr lang="en-US" altLang="en-US" sz="2000" dirty="0" smtClean="0">
                <a:latin typeface="Frutiger LT 55 Roman" pitchFamily="34" charset="0"/>
              </a:rPr>
              <a:t>Lee Ginsburg, Berkshire Hathaway CA Realty</a:t>
            </a:r>
          </a:p>
          <a:p>
            <a:pPr lvl="1" eaLnBrk="1" hangingPunct="1"/>
            <a:endParaRPr lang="en-US" altLang="en-US" sz="2400" dirty="0" smtClean="0">
              <a:latin typeface="Frutiger LT 55 Roman" pitchFamily="34" charset="0"/>
            </a:endParaRP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Frutiger LT 55 Roman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620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 smtClean="0"/>
              <a:t>How can I get my offer accepted, continued:</a:t>
            </a:r>
          </a:p>
          <a:p>
            <a:pPr lvl="0" algn="ctr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Quick close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Offer </a:t>
            </a:r>
            <a:r>
              <a:rPr lang="en-US" sz="2400" dirty="0"/>
              <a:t>a </a:t>
            </a:r>
            <a:r>
              <a:rPr lang="en-US" sz="2400" dirty="0" smtClean="0"/>
              <a:t>fair price 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ubmit </a:t>
            </a:r>
            <a:r>
              <a:rPr lang="en-US" sz="2400" dirty="0"/>
              <a:t>your offer before others </a:t>
            </a:r>
            <a:r>
              <a:rPr lang="en-US" sz="2400" dirty="0" smtClean="0"/>
              <a:t>&amp; before </a:t>
            </a:r>
            <a:r>
              <a:rPr lang="en-US" sz="2400" dirty="0"/>
              <a:t>offer date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Write </a:t>
            </a:r>
            <a:r>
              <a:rPr lang="en-US" sz="2400" dirty="0"/>
              <a:t>a letter to </a:t>
            </a:r>
            <a:r>
              <a:rPr lang="en-US" sz="2400" dirty="0" smtClean="0"/>
              <a:t>seller </a:t>
            </a:r>
            <a:r>
              <a:rPr lang="en-US" sz="2400" dirty="0"/>
              <a:t>and enclose a photo.</a:t>
            </a:r>
            <a:r>
              <a:rPr lang="en-US" sz="2400" dirty="0" smtClean="0"/>
              <a:t> </a:t>
            </a:r>
          </a:p>
          <a:p>
            <a:pPr marL="342900" lvl="0" indent="-342900"/>
            <a:r>
              <a:rPr lang="en-US" sz="2400" dirty="0" smtClean="0"/>
              <a:t>	</a:t>
            </a:r>
            <a:r>
              <a:rPr lang="en-US" sz="2000" dirty="0" smtClean="0"/>
              <a:t>Mention </a:t>
            </a:r>
            <a:r>
              <a:rPr lang="en-US" sz="2000" dirty="0"/>
              <a:t>what you like about the home, your occupation,</a:t>
            </a:r>
            <a:r>
              <a:rPr lang="en-US" sz="2000" dirty="0" smtClean="0"/>
              <a:t> your relationship </a:t>
            </a:r>
            <a:r>
              <a:rPr lang="en-US" sz="2000" dirty="0"/>
              <a:t>with the area,</a:t>
            </a:r>
            <a:r>
              <a:rPr lang="en-US" sz="2000" dirty="0" smtClean="0"/>
              <a:t> and any connection to the seller such as hobbies or organizations.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Sign all</a:t>
            </a:r>
            <a:r>
              <a:rPr lang="en-US" sz="2400" dirty="0" smtClean="0"/>
              <a:t> Disclosures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Offer the seller rent back </a:t>
            </a:r>
          </a:p>
        </p:txBody>
      </p:sp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1" y="5903586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6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93365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85935"/>
            <a:ext cx="7620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/>
            <a:r>
              <a:rPr lang="en-US" sz="2400" i="1" dirty="0" smtClean="0"/>
              <a:t>	</a:t>
            </a:r>
            <a:r>
              <a:rPr lang="en-US" sz="2800" i="1" dirty="0" smtClean="0"/>
              <a:t>How can I get my offer accepted, continued:</a:t>
            </a:r>
            <a:endParaRPr lang="en-US" sz="2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Low </a:t>
            </a:r>
            <a:r>
              <a:rPr lang="en-US" sz="2400" dirty="0"/>
              <a:t>or no Contingency Time Frames for loan and inspections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Large </a:t>
            </a:r>
            <a:r>
              <a:rPr lang="en-US" sz="2400" dirty="0"/>
              <a:t>good faith deposit with</a:t>
            </a:r>
            <a:r>
              <a:rPr lang="en-US" sz="2400" dirty="0" smtClean="0"/>
              <a:t> a copy </a:t>
            </a:r>
            <a:r>
              <a:rPr lang="en-US" sz="2400" dirty="0"/>
              <a:t>of</a:t>
            </a:r>
            <a:r>
              <a:rPr lang="en-US" sz="2400" dirty="0" smtClean="0"/>
              <a:t> the check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Proof of down </a:t>
            </a:r>
            <a:r>
              <a:rPr lang="en-US" sz="2400" dirty="0" smtClean="0"/>
              <a:t>payment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0" algn="ctr"/>
            <a:r>
              <a:rPr lang="en-US" sz="2400" i="1" dirty="0" smtClean="0">
                <a:latin typeface="Frutiger LT 55 Roman"/>
              </a:rPr>
              <a:t>Good luck!</a:t>
            </a:r>
          </a:p>
          <a:p>
            <a:pPr algn="ctr">
              <a:buClr>
                <a:srgbClr val="333399"/>
              </a:buClr>
            </a:pPr>
            <a:r>
              <a:rPr lang="en-US" altLang="en-US" sz="2400" b="1" dirty="0" smtClean="0">
                <a:latin typeface="Frutiger LT 55 Roman"/>
                <a:ea typeface="Helvetica Light"/>
                <a:cs typeface="Helvetica" pitchFamily="34" charset="0"/>
                <a:sym typeface="Helvetica" pitchFamily="34" charset="0"/>
              </a:rPr>
              <a:t>Berkshire Hathaway CA Realty</a:t>
            </a:r>
          </a:p>
          <a:p>
            <a:pPr algn="ctr">
              <a:buClr>
                <a:srgbClr val="333399"/>
              </a:buClr>
            </a:pPr>
            <a:r>
              <a:rPr lang="en-US" altLang="en-US" sz="2400" b="1" dirty="0" smtClean="0">
                <a:latin typeface="Frutiger LT 55 Roman"/>
                <a:ea typeface="Helvetica Light"/>
                <a:cs typeface="Helvetica" pitchFamily="34" charset="0"/>
                <a:sym typeface="Helvetica" pitchFamily="34" charset="0"/>
              </a:rPr>
              <a:t>Lee Ginsburg  </a:t>
            </a:r>
            <a:r>
              <a:rPr lang="en-US" altLang="en-US" sz="2400" b="1" dirty="0" smtClean="0">
                <a:latin typeface="Frutiger LT 55 Roman"/>
                <a:ea typeface="Helvetica Light"/>
                <a:cs typeface="Helvetica" pitchFamily="34" charset="0"/>
                <a:sym typeface="Helvetica" pitchFamily="34" charset="0"/>
                <a:hlinkClick r:id="rId5"/>
              </a:rPr>
              <a:t>lee@leesellsmore.com</a:t>
            </a:r>
            <a:endParaRPr lang="en-US" altLang="en-US" sz="2400" b="1" dirty="0" smtClean="0">
              <a:latin typeface="Frutiger LT 55 Roman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>
              <a:buClr>
                <a:srgbClr val="333399"/>
              </a:buClr>
            </a:pPr>
            <a:r>
              <a:rPr lang="en-US" sz="2400" dirty="0" smtClean="0">
                <a:latin typeface="Frutiger LT 55 Roman"/>
              </a:rPr>
              <a:t> (</a:t>
            </a:r>
            <a:r>
              <a:rPr lang="en-US" sz="2400" b="1" dirty="0" smtClean="0">
                <a:latin typeface="Frutiger LT 55 Roman"/>
              </a:rPr>
              <a:t>877) 533-7355</a:t>
            </a:r>
          </a:p>
          <a:p>
            <a:pPr algn="ctr">
              <a:buClr>
                <a:srgbClr val="333399"/>
              </a:buClr>
            </a:pPr>
            <a:endParaRPr lang="en-US" sz="1400" b="1" dirty="0">
              <a:latin typeface="Frutiger LT 55 Roman"/>
            </a:endParaRPr>
          </a:p>
          <a:p>
            <a:pPr algn="ctr">
              <a:buClr>
                <a:srgbClr val="333399"/>
              </a:buClr>
            </a:pPr>
            <a:endParaRPr lang="en-US" sz="2400" b="1" dirty="0"/>
          </a:p>
          <a:p>
            <a:pPr algn="ctr">
              <a:buClr>
                <a:srgbClr val="333399"/>
              </a:buClr>
            </a:pPr>
            <a:endParaRPr lang="en-US" altLang="en-US" sz="28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lvl="0" algn="ctr"/>
            <a:endParaRPr lang="en-US" sz="2800" dirty="0"/>
          </a:p>
        </p:txBody>
      </p:sp>
      <p:pic>
        <p:nvPicPr>
          <p:cNvPr id="7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12573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/>
          </p:cNvSpPr>
          <p:nvPr/>
        </p:nvSpPr>
        <p:spPr bwMode="auto">
          <a:xfrm>
            <a:off x="685800" y="1828800"/>
            <a:ext cx="77152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798" tIns="50798" rIns="50798" bIns="50798"/>
          <a:lstStyle>
            <a:lvl1pPr marL="28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6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Meriwest Mortgage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John Souza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3"/>
              </a:rPr>
              <a:t>jsouza@</a:t>
            </a:r>
            <a:r>
              <a:rPr lang="en-US" altLang="en-US" sz="2200" b="1" dirty="0" smtClean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3"/>
              </a:rPr>
              <a:t>meriwest.com</a:t>
            </a:r>
            <a:endParaRPr lang="en-US" altLang="en-US" sz="2200" b="1" dirty="0" smtClean="0">
              <a:solidFill>
                <a:srgbClr val="333399"/>
              </a:solidFill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(408) 849-7115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4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HEART of San Mateo County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Paula Stinson </a:t>
            </a: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4"/>
              </a:rPr>
              <a:t>pstinson@heartofsmc.org</a:t>
            </a:r>
            <a:endParaRPr lang="en-US" altLang="en-US" sz="22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(650) 242-1764 </a:t>
            </a: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ext</a:t>
            </a: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4#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2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Special Thanks: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 smtClean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Lee Ginsburg, Berkshire Hathaway (</a:t>
            </a:r>
            <a:r>
              <a:rPr lang="en-US" sz="2200" b="1" dirty="0" smtClean="0">
                <a:latin typeface="Frutiger LT 55 Roman"/>
              </a:rPr>
              <a:t>877) 533-7355</a:t>
            </a:r>
            <a:endParaRPr lang="en-US" altLang="en-US" sz="2200" b="1" dirty="0" smtClean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8674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52600" y="533400"/>
            <a:ext cx="579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 smtClean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 smtClean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800" b="1" dirty="0" smtClean="0">
                <a:latin typeface="Frutiger LT 55 Roman" pitchFamily="34" charset="0"/>
                <a:sym typeface="Helvetica" pitchFamily="34" charset="0"/>
              </a:rPr>
              <a:t>For </a:t>
            </a:r>
            <a:r>
              <a:rPr lang="en-US" altLang="en-US" sz="2800" b="1" dirty="0">
                <a:latin typeface="Frutiger LT 55 Roman" pitchFamily="34" charset="0"/>
                <a:sym typeface="Helvetica" pitchFamily="34" charset="0"/>
              </a:rPr>
              <a:t>more info, please </a:t>
            </a:r>
            <a:r>
              <a:rPr lang="en-US" altLang="en-US" sz="2800" b="1" dirty="0" smtClean="0">
                <a:latin typeface="Frutiger LT 55 Roman" pitchFamily="34" charset="0"/>
                <a:sym typeface="Helvetica" pitchFamily="34" charset="0"/>
              </a:rPr>
              <a:t>contact: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dirty="0">
              <a:latin typeface="Frutiger LT 55 Roman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1"/>
                </a:solidFill>
                <a:latin typeface="Frutiger LT 55 Roman" pitchFamily="34" charset="0"/>
              </a:rPr>
              <a:t/>
            </a:r>
            <a:br>
              <a:rPr lang="en-US" altLang="en-US" sz="3200" b="1" smtClean="0">
                <a:solidFill>
                  <a:schemeClr val="tx1"/>
                </a:solidFill>
                <a:latin typeface="Frutiger LT 55 Roman" pitchFamily="34" charset="0"/>
              </a:rPr>
            </a:br>
            <a:r>
              <a:rPr lang="en-US" altLang="en-US" sz="3200" b="1" smtClean="0">
                <a:solidFill>
                  <a:schemeClr val="tx1"/>
                </a:solidFill>
                <a:latin typeface="Frutiger LT 55 Roman" pitchFamily="34" charset="0"/>
              </a:rPr>
              <a:t>Opening Doors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525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sz="2400" dirty="0" smtClean="0">
                <a:latin typeface="Frutiger LT 55 Roman" pitchFamily="34" charset="0"/>
              </a:rPr>
              <a:t>Maximum purchase price:  $781,875 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Frutiger LT 55 Roman" pitchFamily="34" charset="0"/>
              </a:rPr>
              <a:t>5% down payment, 80% conventional first mortgage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>
                <a:latin typeface="Frutiger LT 55 Roman" pitchFamily="34" charset="0"/>
              </a:rPr>
              <a:t> </a:t>
            </a:r>
            <a:r>
              <a:rPr lang="en-US" altLang="en-US" sz="2400" dirty="0" smtClean="0">
                <a:latin typeface="Frutiger LT 55 Roman" pitchFamily="34" charset="0"/>
              </a:rPr>
              <a:t>  and 15% HEART second mortgage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Frutiger LT 55 Roman" pitchFamily="34" charset="0"/>
              </a:rPr>
              <a:t>HEART 2</a:t>
            </a:r>
            <a:r>
              <a:rPr lang="en-US" altLang="en-US" sz="2400" baseline="30000" dirty="0" smtClean="0">
                <a:latin typeface="Frutiger LT 55 Roman" pitchFamily="34" charset="0"/>
              </a:rPr>
              <a:t>nd</a:t>
            </a:r>
            <a:r>
              <a:rPr lang="en-US" altLang="en-US" sz="2400" dirty="0" smtClean="0">
                <a:latin typeface="Frutiger LT 55 Roman" pitchFamily="34" charset="0"/>
              </a:rPr>
              <a:t> Lien will have a 15-year term with a balloon payment and amortized over 30-years.</a:t>
            </a:r>
          </a:p>
          <a:p>
            <a:pPr lvl="1" eaLnBrk="1" hangingPunct="1">
              <a:defRPr/>
            </a:pPr>
            <a:endParaRPr lang="en-US" altLang="en-US" sz="3000" dirty="0" smtClean="0">
              <a:latin typeface="Frutiger LT 55 Roman" pitchFamily="34" charset="0"/>
            </a:endParaRPr>
          </a:p>
          <a:p>
            <a:pPr lvl="1" eaLnBrk="1" hangingPunct="1">
              <a:defRPr/>
            </a:pPr>
            <a:endParaRPr lang="en-US" altLang="en-US" sz="3000" dirty="0" smtClean="0">
              <a:latin typeface="Frutiger LT 55 Roman" pitchFamily="34" charset="0"/>
            </a:endParaRPr>
          </a:p>
          <a:p>
            <a:pPr eaLnBrk="1" hangingPunct="1">
              <a:defRPr/>
            </a:pPr>
            <a:endParaRPr lang="en-US" altLang="en-US" dirty="0" smtClean="0">
              <a:latin typeface="Frutiger LT 55 Roman" pitchFamily="34" charset="0"/>
            </a:endParaRPr>
          </a:p>
        </p:txBody>
      </p:sp>
      <p:pic>
        <p:nvPicPr>
          <p:cNvPr id="4100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1"/>
                </a:solidFill>
                <a:latin typeface="Frutiger LT 55 Roman" pitchFamily="34" charset="0"/>
              </a:rPr>
              <a:t>Underwriting Criteria &amp; Guidelines:</a:t>
            </a:r>
            <a:r>
              <a:rPr lang="en-US" altLang="en-US" sz="3200" b="1" smtClean="0">
                <a:solidFill>
                  <a:schemeClr val="accent2"/>
                </a:solidFill>
                <a:latin typeface="Frutiger LT 55 Roman" pitchFamily="34" charset="0"/>
              </a:rPr>
              <a:t/>
            </a:r>
            <a:br>
              <a:rPr lang="en-US" altLang="en-US" sz="3200" b="1" smtClean="0">
                <a:solidFill>
                  <a:schemeClr val="accent2"/>
                </a:solidFill>
                <a:latin typeface="Frutiger LT 55 Roman" pitchFamily="34" charset="0"/>
              </a:rPr>
            </a:br>
            <a:endParaRPr lang="en-US" altLang="en-US" sz="3200" b="1" smtClean="0">
              <a:solidFill>
                <a:schemeClr val="accent2"/>
              </a:solidFill>
              <a:latin typeface="Frutiger LT 55 Roman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en-US" sz="2100" dirty="0" smtClean="0">
              <a:latin typeface="Frutiger LT 55 Roman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latin typeface="Frutiger LT 55 Roman" pitchFamily="34" charset="0"/>
              </a:rPr>
              <a:t>Residence Status: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Frutiger LT 55 Roman" pitchFamily="34" charset="0"/>
              </a:rPr>
              <a:t>US Citizen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Frutiger LT 55 Roman" pitchFamily="34" charset="0"/>
              </a:rPr>
              <a:t>Permanent Resident Aliens:  Provides evidence of Green Card.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Frutiger LT 55 Roman" pitchFamily="34" charset="0"/>
              </a:rPr>
              <a:t>Non-Permanent Resident Aliens:  Provides acceptable evidence of legal residency issued by the INS with legal permit to work in the U.S.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latin typeface="Frutiger LT 55 Roman" pitchFamily="34" charset="0"/>
              </a:rPr>
              <a:t>Property Type: Single Family Residential Detached and attached PUDS (Condos and Townhomes)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>
                <a:latin typeface="Frutiger LT 55 Roman" pitchFamily="34" charset="0"/>
              </a:rPr>
              <a:t>Maximum debt to income ratio 45%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100" dirty="0" smtClean="0">
              <a:latin typeface="Frutiger LT 55 Roman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100" dirty="0" smtClean="0">
              <a:latin typeface="Frutiger LT 55 Roman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Frutiger LT 55 Roman" pitchFamily="34" charset="0"/>
            </a:endParaRPr>
          </a:p>
        </p:txBody>
      </p:sp>
      <p:pic>
        <p:nvPicPr>
          <p:cNvPr id="5124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lvl="1" eaLnBrk="1" hangingPunct="1"/>
            <a:r>
              <a:rPr lang="en-US" altLang="en-US" sz="3000" dirty="0" smtClean="0">
                <a:latin typeface="Frutiger LT 55 Roman" pitchFamily="34" charset="0"/>
              </a:rPr>
              <a:t>Income limits of $150,000</a:t>
            </a:r>
          </a:p>
          <a:p>
            <a:pPr lvl="1" eaLnBrk="1" hangingPunct="1"/>
            <a:r>
              <a:rPr lang="en-US" altLang="en-US" sz="3000" dirty="0" smtClean="0">
                <a:latin typeface="Frutiger LT 55 Roman" pitchFamily="34" charset="0"/>
              </a:rPr>
              <a:t>Minimum FICO score of 680</a:t>
            </a:r>
          </a:p>
          <a:p>
            <a:pPr lvl="1" eaLnBrk="1" hangingPunct="1"/>
            <a:r>
              <a:rPr lang="en-US" altLang="en-US" sz="3000" dirty="0" smtClean="0">
                <a:latin typeface="Frutiger LT 55 Roman" pitchFamily="34" charset="0"/>
              </a:rPr>
              <a:t>Impounds will be required for all transactions.</a:t>
            </a:r>
          </a:p>
          <a:p>
            <a:pPr lvl="1" eaLnBrk="1" hangingPunct="1"/>
            <a:r>
              <a:rPr lang="en-US" altLang="en-US" sz="3000" dirty="0" smtClean="0">
                <a:latin typeface="Frutiger LT 55 Roman" pitchFamily="34" charset="0"/>
              </a:rPr>
              <a:t>Underwriting will be based on </a:t>
            </a:r>
            <a:r>
              <a:rPr lang="en-US" altLang="en-US" sz="3000" dirty="0" err="1" smtClean="0">
                <a:latin typeface="Frutiger LT 55 Roman" pitchFamily="34" charset="0"/>
              </a:rPr>
              <a:t>Meriwest</a:t>
            </a:r>
            <a:r>
              <a:rPr lang="en-US" altLang="en-US" sz="3000" dirty="0" smtClean="0">
                <a:latin typeface="Frutiger LT 55 Roman" pitchFamily="34" charset="0"/>
              </a:rPr>
              <a:t> Mortgage Company, LLC guidelines.</a:t>
            </a:r>
          </a:p>
          <a:p>
            <a:pPr lvl="1" eaLnBrk="1" hangingPunct="1"/>
            <a:endParaRPr lang="en-US" altLang="en-US" sz="3000" dirty="0" smtClean="0">
              <a:latin typeface="Frutiger LT 55 Roman" pitchFamily="34" charset="0"/>
            </a:endParaRPr>
          </a:p>
          <a:p>
            <a:pPr lvl="1" eaLnBrk="1" hangingPunct="1"/>
            <a:endParaRPr lang="en-US" altLang="en-US" sz="3000" dirty="0" smtClean="0">
              <a:latin typeface="Frutiger LT 55 Roman" pitchFamily="34" charset="0"/>
            </a:endParaRPr>
          </a:p>
          <a:p>
            <a:pPr lvl="1" eaLnBrk="1" hangingPunct="1"/>
            <a:endParaRPr lang="en-US" altLang="en-US" sz="3000" dirty="0" smtClean="0">
              <a:latin typeface="Frutiger LT 55 Roman" pitchFamily="34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Frutiger LT 55 Roman" pitchFamily="34" charset="0"/>
              </a:rPr>
              <a:t>Underwriting Criteria &amp; Guidelines:</a:t>
            </a:r>
            <a:br>
              <a:rPr lang="en-US" altLang="en-US" sz="3200" b="1" smtClean="0">
                <a:latin typeface="Frutiger LT 55 Roman" pitchFamily="34" charset="0"/>
              </a:rPr>
            </a:br>
            <a:r>
              <a:rPr lang="en-US" altLang="en-US" sz="3200" b="1" smtClean="0">
                <a:latin typeface="Frutiger LT 55 Roman" pitchFamily="34" charset="0"/>
              </a:rPr>
              <a:t>(continued)</a:t>
            </a:r>
          </a:p>
        </p:txBody>
      </p:sp>
      <p:pic>
        <p:nvPicPr>
          <p:cNvPr id="6148" name="Picture 5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229600" cy="4525963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altLang="en-US" sz="3000" b="1" u="sng" dirty="0" smtClean="0">
                <a:latin typeface="Frutiger LT 55 Roman" pitchFamily="34" charset="0"/>
              </a:rPr>
              <a:t>Borrower Benefits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No PMI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Fast and Efficient Process Compared to FHA loans.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Lowest Payment Option compared to FHA and Conventional First </a:t>
            </a:r>
            <a:r>
              <a:rPr lang="en-US" altLang="en-US" dirty="0" err="1" smtClean="0">
                <a:latin typeface="Frutiger LT 55 Roman" pitchFamily="34" charset="0"/>
              </a:rPr>
              <a:t>Mtg</a:t>
            </a:r>
            <a:r>
              <a:rPr lang="en-US" altLang="en-US" dirty="0" smtClean="0">
                <a:latin typeface="Frutiger LT 55 Roman" pitchFamily="34" charset="0"/>
              </a:rPr>
              <a:t> with PMI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Acts as 20% Down </a:t>
            </a:r>
            <a:r>
              <a:rPr lang="en-US" altLang="en-US" dirty="0">
                <a:latin typeface="Frutiger LT 55 Roman" pitchFamily="34" charset="0"/>
              </a:rPr>
              <a:t>P</a:t>
            </a:r>
            <a:r>
              <a:rPr lang="en-US" altLang="en-US" dirty="0" smtClean="0">
                <a:latin typeface="Frutiger LT 55 Roman" pitchFamily="34" charset="0"/>
              </a:rPr>
              <a:t>rogram</a:t>
            </a:r>
          </a:p>
          <a:p>
            <a:pPr lvl="1"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More Purchasing Po</a:t>
            </a:r>
            <a:r>
              <a:rPr lang="en-US" altLang="en-US" sz="2900" dirty="0" smtClean="0">
                <a:latin typeface="Frutiger LT 55 Roman" pitchFamily="34" charset="0"/>
              </a:rPr>
              <a:t>wer</a:t>
            </a:r>
          </a:p>
          <a:p>
            <a:pPr lvl="1" eaLnBrk="1" hangingPunct="1">
              <a:defRPr/>
            </a:pPr>
            <a:endParaRPr lang="en-US" altLang="en-US" sz="3000" dirty="0" smtClean="0">
              <a:latin typeface="Frutiger LT 55 Roman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200" b="1" dirty="0" smtClean="0"/>
              <a:t>Advantages of the Opening Doors Program</a:t>
            </a:r>
          </a:p>
        </p:txBody>
      </p:sp>
      <p:pic>
        <p:nvPicPr>
          <p:cNvPr id="7172" name="Picture 5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Frutiger LT 55 Roman" pitchFamily="34" charset="0"/>
              </a:rPr>
              <a:t>Reality Check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 smtClean="0">
              <a:latin typeface="Frutiger LT 55 Roman" pitchFamily="34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Limited Inventory  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Property Type restricted by $781,875 Purchase Price Limitation (Condos and Townhomes and few Single Family)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Frutiger LT 55 Roman" pitchFamily="34" charset="0"/>
              </a:rPr>
              <a:t>Home Prices Rising Quickly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24400" y="609600"/>
            <a:ext cx="4724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Fannie Mae Underwriting Guidelines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29600" cy="4648200"/>
          </a:xfrm>
          <a:noFill/>
        </p:spPr>
        <p:txBody>
          <a:bodyPr/>
          <a:lstStyle/>
          <a:p>
            <a:pPr eaLnBrk="1" hangingPunct="1"/>
            <a:r>
              <a:rPr lang="en-US" altLang="en-US" sz="1800" b="1" smtClean="0">
                <a:latin typeface="Frutiger LT 55 Roman" pitchFamily="34" charset="0"/>
              </a:rPr>
              <a:t>DEBT TO INCOME RATIO</a:t>
            </a:r>
          </a:p>
          <a:p>
            <a:pPr lvl="1" eaLnBrk="1" hangingPunct="1"/>
            <a:r>
              <a:rPr lang="en-US" altLang="en-US" sz="1600" smtClean="0">
                <a:latin typeface="Frutiger LT 55 Roman" pitchFamily="34" charset="0"/>
              </a:rPr>
              <a:t>What is a debt to income ratio?</a:t>
            </a:r>
          </a:p>
          <a:p>
            <a:pPr lvl="1" eaLnBrk="1" hangingPunct="1"/>
            <a:r>
              <a:rPr lang="en-US" altLang="en-US" sz="1600" smtClean="0">
                <a:latin typeface="Frutiger LT 55 Roman" pitchFamily="34" charset="0"/>
              </a:rPr>
              <a:t>What ratio is acceptable under Fannie guidelines?</a:t>
            </a:r>
          </a:p>
          <a:p>
            <a:pPr eaLnBrk="1" hangingPunct="1"/>
            <a:r>
              <a:rPr lang="en-US" altLang="en-US" sz="1800" b="1" smtClean="0">
                <a:latin typeface="Frutiger LT 55 Roman" pitchFamily="34" charset="0"/>
              </a:rPr>
              <a:t>CREDIT SCORE</a:t>
            </a:r>
            <a:r>
              <a:rPr lang="en-US" altLang="en-US" sz="1800" smtClean="0">
                <a:latin typeface="Frutiger LT 55 Roman" pitchFamily="34" charset="0"/>
              </a:rPr>
              <a:t> </a:t>
            </a:r>
          </a:p>
          <a:p>
            <a:pPr lvl="1" eaLnBrk="1" hangingPunct="1"/>
            <a:r>
              <a:rPr lang="en-US" altLang="en-US" sz="1600" smtClean="0">
                <a:latin typeface="Frutiger LT 55 Roman" pitchFamily="34" charset="0"/>
              </a:rPr>
              <a:t>What is a credit score?</a:t>
            </a:r>
          </a:p>
          <a:p>
            <a:pPr lvl="1" eaLnBrk="1" hangingPunct="1"/>
            <a:r>
              <a:rPr lang="en-US" altLang="en-US" sz="1600" smtClean="0">
                <a:latin typeface="Frutiger LT 55 Roman" pitchFamily="34" charset="0"/>
              </a:rPr>
              <a:t>What scores do you need to get approved for a </a:t>
            </a:r>
            <a:r>
              <a:rPr lang="en-US" altLang="en-US" sz="1800" smtClean="0">
                <a:latin typeface="Frutiger LT 55 Roman" pitchFamily="34" charset="0"/>
              </a:rPr>
              <a:t>loan</a:t>
            </a:r>
            <a:r>
              <a:rPr lang="en-US" altLang="en-US" sz="1600" smtClean="0">
                <a:latin typeface="Frutiger LT 55 Roman" pitchFamily="34" charset="0"/>
              </a:rPr>
              <a:t>?</a:t>
            </a:r>
          </a:p>
          <a:p>
            <a:pPr lvl="1" eaLnBrk="1" hangingPunct="1"/>
            <a:r>
              <a:rPr lang="en-US" altLang="en-US" sz="1600" smtClean="0">
                <a:latin typeface="Frutiger LT 55 Roman" pitchFamily="34" charset="0"/>
              </a:rPr>
              <a:t>How does your credit score affect the cost of your loan?</a:t>
            </a:r>
          </a:p>
          <a:p>
            <a:pPr eaLnBrk="1" hangingPunct="1"/>
            <a:r>
              <a:rPr lang="en-US" altLang="en-US" sz="2000" b="1" smtClean="0">
                <a:latin typeface="Frutiger LT 55 Roman" pitchFamily="34" charset="0"/>
              </a:rPr>
              <a:t>LOAN TO VALUE</a:t>
            </a:r>
          </a:p>
          <a:p>
            <a:pPr lvl="1" eaLnBrk="1" hangingPunct="1"/>
            <a:r>
              <a:rPr lang="en-US" altLang="en-US" sz="1800" smtClean="0">
                <a:latin typeface="Frutiger LT 55 Roman" pitchFamily="34" charset="0"/>
              </a:rPr>
              <a:t>What does loan to value mean?</a:t>
            </a:r>
          </a:p>
          <a:p>
            <a:pPr lvl="1" eaLnBrk="1" hangingPunct="1"/>
            <a:r>
              <a:rPr lang="en-US" altLang="en-US" sz="1800" smtClean="0">
                <a:latin typeface="Frutiger LT 55 Roman" pitchFamily="34" charset="0"/>
              </a:rPr>
              <a:t>How does down payment affect loan to value?</a:t>
            </a:r>
          </a:p>
          <a:p>
            <a:pPr lvl="1" eaLnBrk="1" hangingPunct="1"/>
            <a:r>
              <a:rPr lang="en-US" altLang="en-US" sz="1800" smtClean="0">
                <a:latin typeface="Frutiger LT 55 Roman" pitchFamily="34" charset="0"/>
              </a:rPr>
              <a:t>How much down payment is required to get a loan?</a:t>
            </a:r>
          </a:p>
          <a:p>
            <a:pPr eaLnBrk="1" hangingPunct="1"/>
            <a:r>
              <a:rPr lang="en-US" altLang="en-US" sz="2000" b="1" smtClean="0">
                <a:latin typeface="Frutiger LT 55 Roman" pitchFamily="34" charset="0"/>
              </a:rPr>
              <a:t>RESERVES</a:t>
            </a:r>
          </a:p>
          <a:p>
            <a:pPr lvl="1" eaLnBrk="1" hangingPunct="1"/>
            <a:r>
              <a:rPr lang="en-US" altLang="en-US" sz="1800" smtClean="0">
                <a:latin typeface="Frutiger LT 55 Roman" pitchFamily="34" charset="0"/>
              </a:rPr>
              <a:t>What is reserves? PITI = principle, interest, tax and insurance</a:t>
            </a:r>
          </a:p>
          <a:p>
            <a:pPr lvl="1" eaLnBrk="1" hangingPunct="1"/>
            <a:r>
              <a:rPr lang="en-US" altLang="en-US" sz="1800" smtClean="0">
                <a:latin typeface="Frutiger LT 55 Roman" pitchFamily="34" charset="0"/>
              </a:rPr>
              <a:t>How much reserves do you need to qualify?</a:t>
            </a:r>
          </a:p>
          <a:p>
            <a:pPr lvl="1" eaLnBrk="1" hangingPunct="1">
              <a:buFontTx/>
              <a:buNone/>
            </a:pPr>
            <a:endParaRPr lang="en-US" altLang="en-US" sz="1800" smtClean="0">
              <a:latin typeface="Frutiger LT 55 Roman" pitchFamily="34" charset="0"/>
            </a:endParaRPr>
          </a:p>
          <a:p>
            <a:pPr lvl="1" eaLnBrk="1" hangingPunct="1"/>
            <a:endParaRPr lang="en-US" altLang="en-US" sz="1600" smtClean="0"/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 txBox="1">
            <a:spLocks noGrp="1"/>
          </p:cNvSpPr>
          <p:nvPr/>
        </p:nvSpPr>
        <p:spPr bwMode="auto">
          <a:xfrm>
            <a:off x="0" y="73914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cs typeface="Arial" pitchFamily="34" charset="0"/>
              </a:rPr>
              <a:t>Carlos, Denise, and John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Frutiger LT 55 Roman" pitchFamily="34" charset="0"/>
              </a:rPr>
              <a:t>Loan Preparation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915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400" dirty="0" smtClean="0">
              <a:latin typeface="Frutiger LT 55 Roman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Frutiger LT 55 Roman" pitchFamily="34" charset="0"/>
              </a:rPr>
              <a:t>Preparing to purchase a home – Importance of a pre-approval letter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en-US" sz="2400" dirty="0" smtClean="0">
              <a:latin typeface="Frutiger LT 55 Roman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latin typeface="Frutiger LT 55 Roman" pitchFamily="34" charset="0"/>
              </a:rPr>
              <a:t>4 key parts of the equation: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Frutiger LT 55 Roman" pitchFamily="34" charset="0"/>
              </a:rPr>
              <a:t>Income from all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Frutiger LT 55 Roman" pitchFamily="34" charset="0"/>
              </a:rPr>
              <a:t>Debt: Anything that comes from your credit report plus legal obligations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Frutiger LT 55 Roman" pitchFamily="34" charset="0"/>
              </a:rPr>
              <a:t>Assets: Bank Accounts, CDs, Retirement Accounts, 401Ks, Cash, Stocks, Investments Anything of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Frutiger LT 55 Roman" pitchFamily="34" charset="0"/>
              </a:rPr>
              <a:t>Credit History</a:t>
            </a: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198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964</Words>
  <Application>Microsoft Office PowerPoint</Application>
  <PresentationFormat>On-screen Show (4:3)</PresentationFormat>
  <Paragraphs>213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Homeownership  with the HEART Loan Program</vt:lpstr>
      <vt:lpstr>Today’s Agenda</vt:lpstr>
      <vt:lpstr> Opening Doors Program</vt:lpstr>
      <vt:lpstr>Underwriting Criteria &amp; Guidelines: </vt:lpstr>
      <vt:lpstr>Underwriting Criteria &amp; Guidelines: (continued)</vt:lpstr>
      <vt:lpstr>Advantages of the Opening Doors Program</vt:lpstr>
      <vt:lpstr>Reality Check</vt:lpstr>
      <vt:lpstr>Fannie Mae Underwriting Guidelines</vt:lpstr>
      <vt:lpstr>Loan Preparation</vt:lpstr>
      <vt:lpstr>How do you apply?</vt:lpstr>
      <vt:lpstr>PowerPoint Presentation</vt:lpstr>
      <vt:lpstr>PowerPoint Presentation</vt:lpstr>
      <vt:lpstr>Where can I find a home for $781,875?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MeriWest Credit Union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Homeownership</dc:title>
  <dc:creator>gmeyer</dc:creator>
  <cp:lastModifiedBy>Paula</cp:lastModifiedBy>
  <cp:revision>72</cp:revision>
  <cp:lastPrinted>2016-09-08T17:02:46Z</cp:lastPrinted>
  <dcterms:created xsi:type="dcterms:W3CDTF">2015-04-25T15:44:24Z</dcterms:created>
  <dcterms:modified xsi:type="dcterms:W3CDTF">2016-09-08T21:10:27Z</dcterms:modified>
</cp:coreProperties>
</file>