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72" r:id="rId4"/>
    <p:sldId id="295" r:id="rId5"/>
    <p:sldId id="274" r:id="rId6"/>
    <p:sldId id="275" r:id="rId7"/>
    <p:sldId id="268" r:id="rId8"/>
    <p:sldId id="269" r:id="rId9"/>
    <p:sldId id="276" r:id="rId10"/>
    <p:sldId id="265" r:id="rId11"/>
    <p:sldId id="286" r:id="rId12"/>
    <p:sldId id="270" r:id="rId13"/>
    <p:sldId id="280" r:id="rId14"/>
    <p:sldId id="292" r:id="rId15"/>
    <p:sldId id="293" r:id="rId16"/>
    <p:sldId id="294" r:id="rId17"/>
    <p:sldId id="281" r:id="rId18"/>
    <p:sldId id="282" r:id="rId19"/>
    <p:sldId id="283" r:id="rId20"/>
    <p:sldId id="284" r:id="rId21"/>
    <p:sldId id="285" r:id="rId2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B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1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016" y="-102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/>
          <a:lstStyle>
            <a:lvl1pPr algn="r">
              <a:defRPr sz="1200"/>
            </a:lvl1pPr>
          </a:lstStyle>
          <a:p>
            <a:fld id="{63FEA3E2-0BED-4B09-AE49-FD7AE8B720A5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 anchor="b"/>
          <a:lstStyle>
            <a:lvl1pPr algn="r">
              <a:defRPr sz="1200"/>
            </a:lvl1pPr>
          </a:lstStyle>
          <a:p>
            <a:fld id="{F84D8807-0E20-47C8-A2C8-FB964A7618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20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/>
          <a:lstStyle>
            <a:lvl1pPr algn="r">
              <a:defRPr sz="1200"/>
            </a:lvl1pPr>
          </a:lstStyle>
          <a:p>
            <a:pPr>
              <a:defRPr/>
            </a:pPr>
            <a:fld id="{32A67726-060A-40DF-AA39-4BA2D904197F}" type="datetimeFigureOut">
              <a:rPr lang="en-US"/>
              <a:pPr>
                <a:defRPr/>
              </a:pPr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96" tIns="46648" rIns="93296" bIns="4664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296" tIns="46648" rIns="93296" bIns="4664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2"/>
            <a:ext cx="3043343" cy="465455"/>
          </a:xfrm>
          <a:prstGeom prst="rect">
            <a:avLst/>
          </a:prstGeom>
        </p:spPr>
        <p:txBody>
          <a:bodyPr vert="horz" lIns="93296" tIns="46648" rIns="93296" bIns="46648" rtlCol="0" anchor="b"/>
          <a:lstStyle>
            <a:lvl1pPr algn="r">
              <a:defRPr sz="1200"/>
            </a:lvl1pPr>
          </a:lstStyle>
          <a:p>
            <a:pPr>
              <a:defRPr/>
            </a:pPr>
            <a:fld id="{AD99C876-ADE4-486E-8E0A-4E5330E3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19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49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57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557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2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36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1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952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02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32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178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87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76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32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6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8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627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99C876-ADE4-486E-8E0A-4E5330E3358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4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D370E-3FEB-48B2-A776-789110A2C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6C148-3085-42F1-AFB1-3CB53B6AD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8025-A46A-4DB9-8D09-AC6977607A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F7321-A4A4-41C3-A3FC-C1DF9F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2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6430-7AF6-4D1A-8889-7C6F5D321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42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666A-FE1F-474A-A29E-E767D0BB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4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96881-4BEE-4CD6-9269-572C8A359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22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8D78-0A19-4C3E-899C-1399FC018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6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33B4-38C6-4763-8119-3ED453AD9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9FC92-A229-4137-9F5F-17D907FEB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0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60E5-F007-4CD0-A034-F8EF1FECF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62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05A0F7-B4A8-4158-8F07-F40CFD411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souza@meriwest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hyperlink" Target="mailto:info@heartofsmc.or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lee@leesellsmore.com" TargetMode="External"/><Relationship Id="rId4" Type="http://schemas.openxmlformats.org/officeDocument/2006/relationships/image" Target="../media/image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jsouza@meriwest.co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5" Type="http://schemas.openxmlformats.org/officeDocument/2006/relationships/image" Target="../media/image1.jpeg"/><Relationship Id="rId4" Type="http://schemas.openxmlformats.org/officeDocument/2006/relationships/hyperlink" Target="mailto:info@heartofsmc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rtofsmc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7930" y="990600"/>
            <a:ext cx="7772400" cy="1924050"/>
          </a:xfrm>
        </p:spPr>
        <p:txBody>
          <a:bodyPr/>
          <a:lstStyle/>
          <a:p>
            <a:pPr eaLnBrk="1" hangingPunct="1"/>
            <a:r>
              <a:rPr lang="en-US" altLang="en-US" sz="4000" i="1" dirty="0">
                <a:latin typeface="Frutiger LT 55 Roman" pitchFamily="34" charset="0"/>
              </a:rPr>
              <a:t>Homeownership </a:t>
            </a:r>
            <a:br>
              <a:rPr lang="en-US" altLang="en-US" sz="4000" i="1" dirty="0">
                <a:latin typeface="Frutiger LT 55 Roman" pitchFamily="34" charset="0"/>
              </a:rPr>
            </a:br>
            <a:r>
              <a:rPr lang="en-US" altLang="en-US" sz="4000" i="1" dirty="0">
                <a:latin typeface="Frutiger LT 55 Roman" pitchFamily="34" charset="0"/>
              </a:rPr>
              <a:t>with the HEART Loan Program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667000"/>
            <a:ext cx="8610600" cy="34290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latin typeface="Frutiger LT 55 Roman" pitchFamily="34" charset="0"/>
              </a:rPr>
              <a:t>Brought to you by</a:t>
            </a:r>
          </a:p>
          <a:p>
            <a:pPr eaLnBrk="1" hangingPunct="1"/>
            <a:r>
              <a:rPr lang="en-US" altLang="en-US" sz="2800" dirty="0">
                <a:latin typeface="Frutiger LT 55 Roman" pitchFamily="34" charset="0"/>
              </a:rPr>
              <a:t>HEART of San Mateo County </a:t>
            </a:r>
          </a:p>
          <a:p>
            <a:pPr eaLnBrk="1" hangingPunct="1"/>
            <a:r>
              <a:rPr lang="en-US" altLang="en-US" sz="2800" dirty="0" err="1">
                <a:latin typeface="Frutiger LT 55 Roman" pitchFamily="34" charset="0"/>
              </a:rPr>
              <a:t>Meriwest</a:t>
            </a:r>
            <a:r>
              <a:rPr lang="en-US" altLang="en-US" sz="2800" dirty="0">
                <a:latin typeface="Frutiger LT 55 Roman" pitchFamily="34" charset="0"/>
              </a:rPr>
              <a:t> Mortgage</a:t>
            </a:r>
            <a:endParaRPr lang="en-US" altLang="en-US" sz="1800" dirty="0">
              <a:latin typeface="Frutiger LT 55 Roman" pitchFamily="34" charset="0"/>
            </a:endParaRPr>
          </a:p>
          <a:p>
            <a:pPr eaLnBrk="1" hangingPunct="1"/>
            <a:endParaRPr lang="en-US" altLang="en-US" sz="1800" dirty="0">
              <a:latin typeface="Frutiger LT 55 Roman" pitchFamily="34" charset="0"/>
            </a:endParaRPr>
          </a:p>
          <a:p>
            <a:pPr eaLnBrk="1" hangingPunct="1"/>
            <a:r>
              <a:rPr lang="en-US" altLang="en-US" sz="2400" dirty="0">
                <a:latin typeface="Frutiger LT 55 Roman" pitchFamily="34" charset="0"/>
              </a:rPr>
              <a:t>Special Thanks:</a:t>
            </a:r>
          </a:p>
          <a:p>
            <a:pPr eaLnBrk="1" hangingPunct="1"/>
            <a:r>
              <a:rPr lang="en-US" altLang="en-US" sz="2400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</a:t>
            </a:r>
            <a:r>
              <a:rPr lang="en-US" altLang="en-US" sz="2400" dirty="0">
                <a:latin typeface="Frutiger LT 55 Roman" pitchFamily="34" charset="0"/>
                <a:sym typeface="Helvetica" pitchFamily="34" charset="0"/>
              </a:rPr>
              <a:t> </a:t>
            </a:r>
            <a:r>
              <a:rPr lang="en-US" altLang="en-US" sz="2400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Berkshire Hathaway CA Realty</a:t>
            </a:r>
          </a:p>
        </p:txBody>
      </p:sp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685800" y="1828800"/>
            <a:ext cx="77152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798" tIns="50798" rIns="50798" bIns="50798"/>
          <a:lstStyle>
            <a:lvl1pPr marL="28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6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Meriwest Mortgage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John Souza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jsouza@meriwest.com</a:t>
            </a:r>
            <a:endParaRPr lang="en-US" altLang="en-US" sz="2200" b="1" dirty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(408) 849-7115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4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HEART of San Mateo County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Boris Vatkin 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4"/>
              </a:rPr>
              <a:t>info@heartofsmc.org</a:t>
            </a:r>
            <a:endParaRPr lang="en-US" altLang="en-US" sz="22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(650) 204-5640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2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Special Thanks: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 Berkshire Hathaway (</a:t>
            </a:r>
            <a:r>
              <a:rPr lang="en-US" sz="2200" b="1" dirty="0">
                <a:latin typeface="Frutiger LT 55 Roman"/>
              </a:rPr>
              <a:t>877) 533-7355</a:t>
            </a:r>
            <a:endParaRPr lang="en-US" altLang="en-US" sz="22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</p:txBody>
      </p:sp>
      <p:pic>
        <p:nvPicPr>
          <p:cNvPr id="12291" name="Picture 4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8674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752600" y="533400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800" b="1" dirty="0">
                <a:latin typeface="Frutiger LT 55 Roman" pitchFamily="34" charset="0"/>
                <a:sym typeface="Helvetica" pitchFamily="34" charset="0"/>
              </a:rPr>
              <a:t>For more info, please contact: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latin typeface="Frutiger LT 55 Roman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32" y="178594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14337"/>
            <a:ext cx="3048000" cy="1457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143000"/>
            <a:ext cx="8534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Estimated True Cost of Home Ownership</a:t>
            </a:r>
            <a:endParaRPr lang="en-US" dirty="0"/>
          </a:p>
          <a:p>
            <a:r>
              <a:rPr lang="en-US" b="1" dirty="0"/>
              <a:t>Purchase Price:	 $795,187</a:t>
            </a:r>
            <a:endParaRPr lang="en-US" dirty="0"/>
          </a:p>
          <a:p>
            <a:r>
              <a:rPr lang="en-US" dirty="0"/>
              <a:t>Down Payment:  	$39,760</a:t>
            </a:r>
          </a:p>
          <a:p>
            <a:r>
              <a:rPr lang="en-US" dirty="0"/>
              <a:t>First Loan 	$636,150</a:t>
            </a:r>
          </a:p>
          <a:p>
            <a:r>
              <a:rPr lang="en-US" dirty="0"/>
              <a:t>Monthly Mortgage Payment at 4%    	$3037 ($2120 </a:t>
            </a:r>
            <a:r>
              <a:rPr lang="en-US" dirty="0" err="1"/>
              <a:t>int</a:t>
            </a:r>
            <a:r>
              <a:rPr lang="en-US" dirty="0"/>
              <a:t> &amp; $917 Principal)</a:t>
            </a:r>
          </a:p>
          <a:p>
            <a:r>
              <a:rPr lang="en-US" dirty="0"/>
              <a:t>Second Loan                $119,277</a:t>
            </a:r>
          </a:p>
          <a:p>
            <a:r>
              <a:rPr lang="en-US" dirty="0"/>
              <a:t>Monthly Mortgage Payment at  5.5% 	$677 ($547 </a:t>
            </a:r>
            <a:r>
              <a:rPr lang="en-US" dirty="0" err="1"/>
              <a:t>int</a:t>
            </a:r>
            <a:r>
              <a:rPr lang="en-US" dirty="0"/>
              <a:t> &amp; $130 Principal)</a:t>
            </a:r>
          </a:p>
          <a:p>
            <a:r>
              <a:rPr lang="en-US" dirty="0"/>
              <a:t>Monthly Property Tax @1.10%    		$730  -($8747 annually)</a:t>
            </a:r>
          </a:p>
          <a:p>
            <a:r>
              <a:rPr lang="en-US" dirty="0"/>
              <a:t>Monthly Homeowners Insurance  		 $75 </a:t>
            </a:r>
          </a:p>
          <a:p>
            <a:r>
              <a:rPr lang="en-US" b="1" dirty="0"/>
              <a:t>Total Monthly Cost	          		$4519</a:t>
            </a:r>
            <a:endParaRPr lang="en-US" dirty="0"/>
          </a:p>
          <a:p>
            <a:r>
              <a:rPr lang="en-US" dirty="0"/>
              <a:t>Interest &amp; Property tax deductible (possible other deductions)	 $3380</a:t>
            </a:r>
          </a:p>
          <a:p>
            <a:r>
              <a:rPr lang="en-US" dirty="0"/>
              <a:t>Monthly Tax Savings @25%  			               $845</a:t>
            </a:r>
          </a:p>
          <a:p>
            <a:r>
              <a:rPr lang="en-US" b="1" dirty="0"/>
              <a:t>Monthly out of pocket cost      $3674 just about what rent is.  This will                                                                                                              			remain the same as rent increases</a:t>
            </a:r>
            <a:endParaRPr lang="en-US" dirty="0"/>
          </a:p>
          <a:p>
            <a:r>
              <a:rPr lang="en-US" dirty="0"/>
              <a:t>Monthly Principal Pay down – (Forced Savings)     	 $1047</a:t>
            </a:r>
          </a:p>
          <a:p>
            <a:r>
              <a:rPr lang="en-US" b="1" dirty="0"/>
              <a:t>True cost of monthly home ownership -                   $2627</a:t>
            </a:r>
          </a:p>
          <a:p>
            <a:pPr algn="ctr"/>
            <a:br>
              <a:rPr lang="en-US" b="1" dirty="0"/>
            </a:br>
            <a:r>
              <a:rPr lang="en-US" sz="1400" b="1" i="1" dirty="0">
                <a:solidFill>
                  <a:srgbClr val="FF0000"/>
                </a:solidFill>
              </a:rPr>
              <a:t>This is only an estimate and tax savings should be discussed with your tax preparer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46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Frutiger LT 55 Roman" pitchFamily="34" charset="0"/>
              </a:rPr>
              <a:t>Reality Check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>
              <a:latin typeface="Frutiger LT 55 Roman" pitchFamily="34" charset="0"/>
            </a:endParaRPr>
          </a:p>
          <a:p>
            <a:pPr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Limited Inventory  </a:t>
            </a:r>
          </a:p>
          <a:p>
            <a:pPr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Property Type restricted by $795,187 Purchase Price Limitation (Condos and Townhomes and few Single Family)</a:t>
            </a:r>
          </a:p>
          <a:p>
            <a:pPr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Home Prices Rising Quickly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dirty="0"/>
          </a:p>
          <a:p>
            <a:pPr lvl="1"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altLang="en-US" sz="4000" i="1" dirty="0">
                <a:latin typeface="Frutiger LT 55 Roman" pitchFamily="34" charset="0"/>
              </a:rPr>
              <a:t>What and Where can I find a home for $795,187?</a:t>
            </a:r>
            <a:br>
              <a:rPr lang="en-US" altLang="en-US" sz="4000" i="1" dirty="0">
                <a:latin typeface="Frutiger LT 55 Roman" pitchFamily="34" charset="0"/>
              </a:rPr>
            </a:br>
            <a:endParaRPr lang="en-US" altLang="en-US" sz="4000" i="1" dirty="0">
              <a:latin typeface="Frutiger LT 55 Roman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2800"/>
            <a:ext cx="7620000" cy="2057400"/>
          </a:xfrm>
        </p:spPr>
        <p:txBody>
          <a:bodyPr/>
          <a:lstStyle/>
          <a:p>
            <a:pPr eaLnBrk="1" hangingPunct="1"/>
            <a:r>
              <a:rPr lang="en-US" altLang="en-US" sz="3600" i="1" dirty="0">
                <a:latin typeface="Frutiger LT 55 Roman" pitchFamily="34" charset="0"/>
              </a:rPr>
              <a:t>How can I compete with all these </a:t>
            </a:r>
            <a:r>
              <a:rPr lang="en-US" altLang="en-US" sz="3600" i="1">
                <a:latin typeface="Frutiger LT 55 Roman" pitchFamily="34" charset="0"/>
              </a:rPr>
              <a:t>multiple offers</a:t>
            </a:r>
            <a:r>
              <a:rPr lang="en-US" altLang="en-US" sz="3600" i="1" dirty="0">
                <a:latin typeface="Frutiger LT 55 Roman" pitchFamily="34" charset="0"/>
              </a:rPr>
              <a:t>?</a:t>
            </a:r>
          </a:p>
          <a:p>
            <a:pPr algn="l" eaLnBrk="1" hangingPunct="1"/>
            <a:endParaRPr lang="en-US" altLang="en-US" sz="3600" i="1" dirty="0">
              <a:latin typeface="Frutiger LT 55 Roman" pitchFamily="34" charset="0"/>
            </a:endParaRPr>
          </a:p>
        </p:txBody>
      </p:sp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02" y="5791200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590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The Purchase Contract:</a:t>
            </a:r>
            <a:br>
              <a:rPr lang="en-US" dirty="0"/>
            </a:br>
            <a:r>
              <a:rPr lang="en-US" dirty="0"/>
              <a:t>    Major Components are </a:t>
            </a:r>
            <a:r>
              <a:rPr lang="en-US" b="1" dirty="0"/>
              <a:t>Time and Money</a:t>
            </a:r>
          </a:p>
          <a:p>
            <a:endParaRPr lang="en-US" sz="2400" b="1" dirty="0"/>
          </a:p>
          <a:p>
            <a:r>
              <a:rPr lang="en-US" sz="2400" b="1" dirty="0"/>
              <a:t>Money</a:t>
            </a:r>
            <a:r>
              <a:rPr lang="en-US" sz="2400" dirty="0"/>
              <a:t> for </a:t>
            </a:r>
            <a:r>
              <a:rPr lang="en-US" sz="2400" b="1" dirty="0"/>
              <a:t>Offer Price</a:t>
            </a:r>
            <a:r>
              <a:rPr lang="en-US" sz="2400" dirty="0"/>
              <a:t>     </a:t>
            </a:r>
            <a:br>
              <a:rPr lang="en-US" sz="2400" dirty="0"/>
            </a:br>
            <a:r>
              <a:rPr lang="en-US" sz="2400" dirty="0"/>
              <a:t>     	</a:t>
            </a:r>
            <a:r>
              <a:rPr lang="en-US" sz="2400" b="1" dirty="0"/>
              <a:t>Money</a:t>
            </a:r>
            <a:r>
              <a:rPr lang="en-US" sz="2400" dirty="0"/>
              <a:t> for  </a:t>
            </a:r>
            <a:r>
              <a:rPr lang="en-US" sz="2400" b="1" dirty="0"/>
              <a:t>Deposit</a:t>
            </a:r>
            <a:r>
              <a:rPr lang="en-US" sz="2400" dirty="0"/>
              <a:t> – 3%</a:t>
            </a:r>
          </a:p>
          <a:p>
            <a:r>
              <a:rPr lang="en-US" sz="2400" b="1" dirty="0"/>
              <a:t>Time to close – 25-30 days is standard </a:t>
            </a:r>
            <a:br>
              <a:rPr lang="en-US" sz="2400" dirty="0"/>
            </a:br>
            <a:r>
              <a:rPr lang="en-US" sz="2400" dirty="0"/>
              <a:t>	  </a:t>
            </a:r>
            <a:r>
              <a:rPr lang="en-US" sz="2400" b="1" dirty="0"/>
              <a:t>Time for Contingencies</a:t>
            </a:r>
            <a:r>
              <a:rPr lang="en-US" sz="2400" dirty="0"/>
              <a:t> – </a:t>
            </a:r>
          </a:p>
          <a:p>
            <a:pPr lvl="1"/>
            <a:r>
              <a:rPr lang="en-US" sz="2000" dirty="0"/>
              <a:t>I am going to buy this home if??? Time to decide. </a:t>
            </a:r>
          </a:p>
          <a:p>
            <a:pPr lvl="1"/>
            <a:r>
              <a:rPr lang="en-US" sz="2000" dirty="0"/>
              <a:t>Major contingencies are loan, appraisal and inspections. </a:t>
            </a:r>
          </a:p>
          <a:p>
            <a:pPr marL="457200" lvl="1" indent="0">
              <a:buNone/>
            </a:pPr>
            <a:r>
              <a:rPr lang="en-US" sz="2000" dirty="0"/>
              <a:t>	(0-17 days are standard)</a:t>
            </a: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25" y="176319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2854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056"/>
            <a:ext cx="8382000" cy="5073544"/>
          </a:xfrm>
        </p:spPr>
        <p:txBody>
          <a:bodyPr/>
          <a:lstStyle/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/>
              <a:t>Disclosure package</a:t>
            </a:r>
            <a:r>
              <a:rPr lang="en-US" sz="2000" dirty="0"/>
              <a:t> – consists of Seller Disclosures </a:t>
            </a:r>
          </a:p>
          <a:p>
            <a:pPr marL="0" indent="0" algn="ctr">
              <a:buNone/>
            </a:pPr>
            <a:r>
              <a:rPr lang="en-US" sz="2000" dirty="0"/>
              <a:t>and Inspection Reports    </a:t>
            </a:r>
          </a:p>
          <a:p>
            <a:r>
              <a:rPr lang="en-US" sz="1800" dirty="0"/>
              <a:t> </a:t>
            </a:r>
            <a:r>
              <a:rPr lang="en-US" sz="1800" b="1" dirty="0"/>
              <a:t>Seller Disclosures</a:t>
            </a:r>
            <a:r>
              <a:rPr lang="en-US" sz="1800" dirty="0"/>
              <a:t> - Boiler plate legalese disclosures but also 5-10 pages of questions the sellers complete.  It answers all of the questions you were afraid to ask or did not know to ask.  Odors, death, pets, leaks, noise, </a:t>
            </a:r>
            <a:r>
              <a:rPr lang="en-US" sz="1800" dirty="0" err="1"/>
              <a:t>etc</a:t>
            </a:r>
            <a:endParaRPr lang="en-US" sz="1800" dirty="0"/>
          </a:p>
          <a:p>
            <a:r>
              <a:rPr lang="en-US" sz="1800" b="1" dirty="0"/>
              <a:t>Inspections</a:t>
            </a:r>
            <a:r>
              <a:rPr lang="en-US" sz="1800" dirty="0"/>
              <a:t> - Many different inspections you can do: mold, lead, foundations, home, termite, HOA review. Home and termite are the most common </a:t>
            </a:r>
            <a:br>
              <a:rPr lang="en-US" sz="1800" dirty="0"/>
            </a:br>
            <a:r>
              <a:rPr lang="en-US" sz="1800" dirty="0"/>
              <a:t> </a:t>
            </a:r>
            <a:r>
              <a:rPr lang="en-US" sz="1800" b="1" dirty="0"/>
              <a:t>Home Inspection</a:t>
            </a:r>
            <a:r>
              <a:rPr lang="en-US" sz="1800" dirty="0"/>
              <a:t>: A review foundation, electrical, plumbing, heating, roof, 	doors, windows, etc. Costs about $500.</a:t>
            </a:r>
            <a:br>
              <a:rPr lang="en-US" sz="1800" dirty="0"/>
            </a:br>
            <a:r>
              <a:rPr lang="en-US" sz="1800" b="1" dirty="0"/>
              <a:t> Termite: </a:t>
            </a:r>
            <a:r>
              <a:rPr lang="en-US" sz="1800" dirty="0"/>
              <a:t>Looks for termites, beetles and dry rot not overly important 	for condos.  Costs about $300.</a:t>
            </a:r>
            <a:br>
              <a:rPr lang="en-US" sz="1800" dirty="0"/>
            </a:br>
            <a:r>
              <a:rPr lang="en-US" sz="1800" b="1" dirty="0"/>
              <a:t> HOA Documents</a:t>
            </a:r>
            <a:r>
              <a:rPr lang="en-US" sz="1800" dirty="0"/>
              <a:t> –Contains financials, rules, minutes, CC&amp;R’s of the 	Association.</a:t>
            </a:r>
          </a:p>
          <a:p>
            <a:r>
              <a:rPr lang="en-US" sz="1800" dirty="0"/>
              <a:t>Many sellers are performing inspections before but you have the right to do your own. Due to offer competition you may choose to waive your right.</a:t>
            </a:r>
            <a:br>
              <a:rPr lang="en-US" sz="2000" dirty="0"/>
            </a:br>
            <a:r>
              <a:rPr lang="en-US" sz="2000" dirty="0"/>
              <a:t> </a:t>
            </a: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06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92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0056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br>
              <a:rPr lang="en-US" sz="2000" dirty="0"/>
            </a:br>
            <a:r>
              <a:rPr lang="en-US" sz="2000" b="1" dirty="0"/>
              <a:t>Closing Costs</a:t>
            </a:r>
            <a:r>
              <a:rPr lang="en-US" sz="2000" dirty="0"/>
              <a:t>  - About 1.25%</a:t>
            </a:r>
          </a:p>
          <a:p>
            <a:endParaRPr lang="en-US" sz="2000" b="1" dirty="0"/>
          </a:p>
          <a:p>
            <a:r>
              <a:rPr lang="en-US" sz="2000" dirty="0"/>
              <a:t>Title Insurance – Insures that all previous liens are paid off</a:t>
            </a:r>
          </a:p>
          <a:p>
            <a:r>
              <a:rPr lang="en-US" sz="2000" dirty="0"/>
              <a:t>Escrow Fee – Cost to act as Neutral 3</a:t>
            </a:r>
            <a:r>
              <a:rPr lang="en-US" sz="2000" baseline="30000" dirty="0"/>
              <a:t>rd</a:t>
            </a:r>
            <a:r>
              <a:rPr lang="en-US" sz="2000" dirty="0"/>
              <a:t> party &amp; to manage the paperwork</a:t>
            </a:r>
          </a:p>
          <a:p>
            <a:r>
              <a:rPr lang="en-US" sz="2000" dirty="0"/>
              <a:t>Lender Fee - John’s cost</a:t>
            </a:r>
          </a:p>
          <a:p>
            <a:r>
              <a:rPr lang="en-US" sz="2000" dirty="0"/>
              <a:t>Prorated Property Tax - Your share of property tax</a:t>
            </a:r>
          </a:p>
          <a:p>
            <a:r>
              <a:rPr lang="en-US" sz="2000" dirty="0"/>
              <a:t>Prepaid Interest – Interest from the time you close to the end of the month</a:t>
            </a:r>
          </a:p>
          <a:p>
            <a:r>
              <a:rPr lang="en-US" sz="2000" dirty="0"/>
              <a:t>Home Owners Insurance</a:t>
            </a:r>
            <a:r>
              <a:rPr lang="en-US" sz="2000" b="1" dirty="0"/>
              <a:t> </a:t>
            </a:r>
          </a:p>
          <a:p>
            <a:r>
              <a:rPr lang="en-US" sz="2000" dirty="0"/>
              <a:t>Impound</a:t>
            </a:r>
            <a:r>
              <a:rPr lang="en-US" sz="2000" b="1" dirty="0"/>
              <a:t>/</a:t>
            </a:r>
            <a:r>
              <a:rPr lang="en-US" sz="2000" dirty="0"/>
              <a:t>Escrow Account – Puts money into your Property Tax and     Insurance Account. </a:t>
            </a: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538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0948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143000"/>
            <a:ext cx="8458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/>
              <a:t>What to Look For in a Realtor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Find a Realtor who knows the HEART program and can communicate with John well.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Understands your needs.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Available to your schedule to show homes not just open houses and responds quickly to your questions.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Network of the local agents for properties not on the market, recent activity, local laws, and for offer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Good idea of remodeling costs and a team of tradespeople help you.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Good knowledge, experience, and communication skills to explain the purchase contract and disclosures.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Good successful reputation amongst local agents and clients.  Read reviews on Yelp.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Not use Out of the Area Realtors.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Do Not use Part Time Realtors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90" y="5905500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279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99016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77203"/>
            <a:ext cx="78486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i="1" dirty="0"/>
              <a:t>How can I get my offer accepted, </a:t>
            </a:r>
          </a:p>
          <a:p>
            <a:pPr lvl="0" algn="ctr"/>
            <a:r>
              <a:rPr lang="en-US" sz="2800" b="1" i="1" dirty="0"/>
              <a:t>with multiple bids?</a:t>
            </a:r>
          </a:p>
          <a:p>
            <a:pPr lvl="0" algn="ctr"/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Realtor presents your offer in person to seller &amp; agent.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Have John Souza call the agent.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Good negotiator for price and offer acceptance.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Good reputation and relationship with other agents for offer acceptance.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Quick time to Close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Offer a fair price.  Don’t try for a “deal”.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Submit your offer before offer date.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887887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367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7620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i="1" dirty="0"/>
              <a:t>How can I get my offer accepted, continued:</a:t>
            </a:r>
          </a:p>
          <a:p>
            <a:pPr lvl="0" algn="ctr"/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Write a letter to seller and enclose a photo. </a:t>
            </a:r>
          </a:p>
          <a:p>
            <a:pPr marL="342900" lvl="0" indent="-342900"/>
            <a:r>
              <a:rPr lang="en-US" sz="2400" dirty="0"/>
              <a:t>	</a:t>
            </a:r>
            <a:r>
              <a:rPr lang="en-US" sz="2000" dirty="0"/>
              <a:t>Mention what you like about the home, your occupation, your relationship with the area, and any connection to the seller such as hobbies or organizations.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Sign all Disclosures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Offer the seller rent back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Low or no Contingency Time Frames for loan and inspections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Large good faith deposit with a copy of the check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Proof of down payment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51" y="5903586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634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b="1" i="1">
                <a:latin typeface="Frutiger LT 55 Roman" pitchFamily="34" charset="0"/>
              </a:rPr>
              <a:t>Today’s Agenda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458200" cy="50292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latin typeface="Frutiger LT 55 Roman" pitchFamily="34" charset="0"/>
              </a:rPr>
              <a:t>HEART – Housing Endowment and Regional Trust of San Mateo County</a:t>
            </a:r>
          </a:p>
          <a:p>
            <a:pPr lvl="1" eaLnBrk="1" hangingPunct="1"/>
            <a:r>
              <a:rPr lang="en-US" altLang="en-US" sz="2000" dirty="0">
                <a:latin typeface="Frutiger LT 55 Roman" pitchFamily="34" charset="0"/>
              </a:rPr>
              <a:t>Boris Vatkin, HEART</a:t>
            </a:r>
          </a:p>
          <a:p>
            <a:pPr eaLnBrk="1" hangingPunct="1"/>
            <a:r>
              <a:rPr lang="en-US" altLang="en-US" sz="2400" dirty="0">
                <a:latin typeface="Frutiger LT 55 Roman" pitchFamily="34" charset="0"/>
              </a:rPr>
              <a:t>The HEART Down Payment Assistance Program</a:t>
            </a:r>
          </a:p>
          <a:p>
            <a:pPr eaLnBrk="1" hangingPunct="1"/>
            <a:r>
              <a:rPr lang="en-US" altLang="en-US" sz="2400" dirty="0">
                <a:latin typeface="Frutiger LT 55 Roman" pitchFamily="34" charset="0"/>
              </a:rPr>
              <a:t>The Finance Process</a:t>
            </a:r>
          </a:p>
          <a:p>
            <a:pPr lvl="1" eaLnBrk="1" hangingPunct="1"/>
            <a:r>
              <a:rPr lang="en-US" altLang="en-US" sz="2000" dirty="0">
                <a:latin typeface="Frutiger LT 55 Roman" pitchFamily="34" charset="0"/>
              </a:rPr>
              <a:t>John Souza – Meriwest Mortgage</a:t>
            </a:r>
          </a:p>
          <a:p>
            <a:pPr eaLnBrk="1" hangingPunct="1"/>
            <a:r>
              <a:rPr lang="en-US" altLang="en-US" sz="2400" dirty="0">
                <a:latin typeface="Frutiger LT 55 Roman" pitchFamily="34" charset="0"/>
              </a:rPr>
              <a:t>How your realtor can help you find a property for $795,187 and make a successful offer</a:t>
            </a:r>
          </a:p>
          <a:p>
            <a:pPr lvl="1" eaLnBrk="1" hangingPunct="1"/>
            <a:r>
              <a:rPr lang="en-US" altLang="en-US" sz="2000" dirty="0">
                <a:latin typeface="Frutiger LT 55 Roman" pitchFamily="34" charset="0"/>
              </a:rPr>
              <a:t>Lee Ginsburg, Berkshire Hathaway CA Realty</a:t>
            </a:r>
          </a:p>
          <a:p>
            <a:pPr lvl="1" eaLnBrk="1" hangingPunct="1"/>
            <a:endParaRPr lang="en-US" altLang="en-US" sz="2400" dirty="0">
              <a:latin typeface="Frutiger LT 55 Roman" pitchFamily="34" charset="0"/>
            </a:endParaRPr>
          </a:p>
          <a:p>
            <a:pPr lvl="1" eaLnBrk="1" hangingPunct="1">
              <a:buFontTx/>
              <a:buNone/>
            </a:pPr>
            <a:endParaRPr lang="en-US" altLang="en-US" dirty="0">
              <a:latin typeface="Frutiger LT 55 Roman" pitchFamily="34" charset="0"/>
            </a:endParaRPr>
          </a:p>
        </p:txBody>
      </p:sp>
      <p:pic>
        <p:nvPicPr>
          <p:cNvPr id="307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0" y="59055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993365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0" y="38100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85935"/>
            <a:ext cx="7620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/>
            <a:r>
              <a:rPr lang="en-US" sz="2400" i="1" dirty="0"/>
              <a:t>	</a:t>
            </a:r>
            <a:endParaRPr lang="en-US" sz="1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0" algn="ctr"/>
            <a:r>
              <a:rPr lang="en-US" sz="4000" b="1" i="1" dirty="0">
                <a:solidFill>
                  <a:srgbClr val="FF0000"/>
                </a:solidFill>
                <a:latin typeface="Frutiger LT 55 Roman"/>
              </a:rPr>
              <a:t>Good Luck!</a:t>
            </a:r>
          </a:p>
          <a:p>
            <a:pPr algn="ctr">
              <a:buClr>
                <a:srgbClr val="333399"/>
              </a:buClr>
            </a:pPr>
            <a:r>
              <a:rPr lang="en-US" altLang="en-US" sz="2400" b="1" dirty="0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Berkshire Hathaway </a:t>
            </a:r>
            <a:r>
              <a:rPr lang="en-US" altLang="en-US" sz="2400" b="1" dirty="0" err="1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HomeServices</a:t>
            </a:r>
            <a:r>
              <a:rPr lang="en-US" altLang="en-US" sz="2400" b="1" dirty="0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 CA Realty</a:t>
            </a:r>
          </a:p>
          <a:p>
            <a:pPr algn="ctr">
              <a:buClr>
                <a:srgbClr val="333399"/>
              </a:buClr>
            </a:pPr>
            <a:r>
              <a:rPr lang="en-US" altLang="en-US" sz="2400" b="1" dirty="0">
                <a:latin typeface="Frutiger LT 55 Roman"/>
                <a:ea typeface="Helvetica Light"/>
                <a:cs typeface="Helvetica" pitchFamily="34" charset="0"/>
                <a:sym typeface="Helvetica" pitchFamily="34" charset="0"/>
              </a:rPr>
              <a:t>Lee Ginsburg  </a:t>
            </a:r>
            <a:r>
              <a:rPr lang="en-US" altLang="en-US" sz="2400" b="1" dirty="0">
                <a:latin typeface="Frutiger LT 55 Roman"/>
                <a:ea typeface="Helvetica Light"/>
                <a:cs typeface="Helvetica" pitchFamily="34" charset="0"/>
                <a:sym typeface="Helvetica" pitchFamily="34" charset="0"/>
                <a:hlinkClick r:id="rId5"/>
              </a:rPr>
              <a:t>lee@leesellsmore.com</a:t>
            </a:r>
            <a:endParaRPr lang="en-US" altLang="en-US" sz="2400" b="1" dirty="0">
              <a:latin typeface="Frutiger LT 55 Roman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>
              <a:buClr>
                <a:srgbClr val="333399"/>
              </a:buClr>
            </a:pPr>
            <a:r>
              <a:rPr lang="en-US" sz="2800" b="1" dirty="0">
                <a:latin typeface="Frutiger LT 55 Roman"/>
              </a:rPr>
              <a:t>877- LEE SELLS </a:t>
            </a:r>
            <a:r>
              <a:rPr lang="en-US" sz="2400" dirty="0">
                <a:latin typeface="Frutiger LT 55 Roman"/>
              </a:rPr>
              <a:t>- (</a:t>
            </a:r>
            <a:r>
              <a:rPr lang="en-US" sz="2400" b="1" dirty="0">
                <a:latin typeface="Frutiger LT 55 Roman"/>
              </a:rPr>
              <a:t>877) 533-7355</a:t>
            </a:r>
          </a:p>
          <a:p>
            <a:pPr algn="ctr">
              <a:buClr>
                <a:srgbClr val="333399"/>
              </a:buClr>
            </a:pPr>
            <a:endParaRPr lang="en-US" sz="1400" b="1" dirty="0">
              <a:latin typeface="Frutiger LT 55 Roman"/>
            </a:endParaRPr>
          </a:p>
          <a:p>
            <a:pPr algn="ctr">
              <a:buClr>
                <a:srgbClr val="333399"/>
              </a:buClr>
            </a:pPr>
            <a:endParaRPr lang="en-US" sz="2400" b="1" dirty="0"/>
          </a:p>
          <a:p>
            <a:pPr algn="ctr">
              <a:buClr>
                <a:srgbClr val="333399"/>
              </a:buClr>
            </a:pPr>
            <a:endParaRPr lang="en-US" altLang="en-US" sz="28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lvl="0" algn="ctr"/>
            <a:endParaRPr lang="en-US" sz="2800" dirty="0"/>
          </a:p>
        </p:txBody>
      </p:sp>
      <p:pic>
        <p:nvPicPr>
          <p:cNvPr id="7" name="Picture 2" descr="Z:\HEART SMC\Marketing and PR\Graphics &amp; Photos\Corporate logos\Lee Ginsburg logo Cabernet side by side NO seal-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12573"/>
            <a:ext cx="2479048" cy="6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8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/>
          </p:cNvSpPr>
          <p:nvPr/>
        </p:nvSpPr>
        <p:spPr bwMode="auto">
          <a:xfrm>
            <a:off x="685800" y="1828800"/>
            <a:ext cx="77152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798" tIns="50798" rIns="50798" bIns="50798"/>
          <a:lstStyle>
            <a:lvl1pPr marL="285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6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Meriwest Mortgage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John Souza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</a:t>
            </a:r>
            <a:r>
              <a:rPr lang="en-US" altLang="en-US" sz="2200" b="1" dirty="0">
                <a:solidFill>
                  <a:srgbClr val="333399"/>
                </a:solidFill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3"/>
              </a:rPr>
              <a:t>jsouza@meriwest.com</a:t>
            </a:r>
            <a:endParaRPr lang="en-US" altLang="en-US" sz="2200" b="1" dirty="0">
              <a:solidFill>
                <a:srgbClr val="333399"/>
              </a:solidFill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(408) 849-7115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14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HEART of San Mateo County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Boris Vatkin 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  <a:hlinkClick r:id="rId4"/>
              </a:rPr>
              <a:t>info@heartofsmc.org</a:t>
            </a:r>
            <a:endParaRPr lang="en-US" altLang="en-US" sz="22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(650) 204-5640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200" b="1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Special Thanks: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Lee Ginsburg, Berkshire Hathaway </a:t>
            </a:r>
            <a:r>
              <a:rPr lang="en-US" altLang="en-US" sz="2200" b="1" dirty="0" err="1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HomeServices</a:t>
            </a: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 </a:t>
            </a: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200" b="1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877- Lee - Sells </a:t>
            </a:r>
            <a:r>
              <a:rPr lang="en-US" altLang="en-US" sz="2200" dirty="0">
                <a:latin typeface="Frutiger LT 55 Roman" pitchFamily="34" charset="0"/>
                <a:ea typeface="Helvetica Light"/>
                <a:cs typeface="Helvetica" pitchFamily="34" charset="0"/>
                <a:sym typeface="Helvetica" pitchFamily="34" charset="0"/>
              </a:rPr>
              <a:t>(</a:t>
            </a:r>
            <a:r>
              <a:rPr lang="en-US" sz="2200" dirty="0">
                <a:latin typeface="Frutiger LT 55 Roman"/>
              </a:rPr>
              <a:t>877) 533-7355</a:t>
            </a:r>
            <a:endParaRPr lang="en-US" altLang="en-US" sz="2200" dirty="0">
              <a:latin typeface="Frutiger LT 55 Roman" pitchFamily="34" charset="0"/>
              <a:ea typeface="Helvetica Light"/>
              <a:cs typeface="Helvetica" pitchFamily="34" charset="0"/>
              <a:sym typeface="Helvetica" pitchFamily="34" charset="0"/>
            </a:endParaRPr>
          </a:p>
        </p:txBody>
      </p:sp>
      <p:pic>
        <p:nvPicPr>
          <p:cNvPr id="5" name="Picture 4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525463"/>
            <a:ext cx="2495550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8674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752600" y="533400"/>
            <a:ext cx="5791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endParaRPr lang="en-US" altLang="en-US" sz="2800" b="1" dirty="0">
              <a:latin typeface="Frutiger LT 55 Roman" pitchFamily="34" charset="0"/>
              <a:sym typeface="Helvetica" pitchFamily="34" charset="0"/>
            </a:endParaRPr>
          </a:p>
          <a:p>
            <a:pPr algn="ctr" eaLnBrk="1">
              <a:spcBef>
                <a:spcPct val="0"/>
              </a:spcBef>
              <a:buClr>
                <a:srgbClr val="333399"/>
              </a:buClr>
              <a:buFont typeface="Helvetica" pitchFamily="34" charset="0"/>
              <a:buNone/>
            </a:pPr>
            <a:r>
              <a:rPr lang="en-US" altLang="en-US" sz="2800" b="1" dirty="0">
                <a:latin typeface="Frutiger LT 55 Roman" pitchFamily="34" charset="0"/>
                <a:sym typeface="Helvetica" pitchFamily="34" charset="0"/>
              </a:rPr>
              <a:t>For more info, please contact: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dirty="0">
              <a:latin typeface="Frutiger LT 55 Roman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58837" y="990600"/>
            <a:ext cx="7578725" cy="11430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Frutiger LT 55 Roman" pitchFamily="34" charset="0"/>
              </a:rPr>
              <a:t>First Time Homebuyer </a:t>
            </a:r>
            <a:br>
              <a:rPr lang="en-US" altLang="en-US" sz="3200" b="1" dirty="0">
                <a:solidFill>
                  <a:schemeClr val="tx1"/>
                </a:solidFill>
                <a:latin typeface="Frutiger LT 55 Roman" pitchFamily="34" charset="0"/>
              </a:rPr>
            </a:br>
            <a:r>
              <a:rPr lang="en-US" altLang="en-US" sz="3200" b="1" dirty="0">
                <a:solidFill>
                  <a:schemeClr val="tx1"/>
                </a:solidFill>
                <a:latin typeface="Frutiger LT 55 Roman" pitchFamily="34" charset="0"/>
              </a:rPr>
              <a:t>Down Payment Assistance Program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399" y="2332037"/>
            <a:ext cx="8229600" cy="4525963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sz="2400" dirty="0">
                <a:latin typeface="Frutiger LT 55 Roman" pitchFamily="34" charset="0"/>
              </a:rPr>
              <a:t>Maximum purchase price:  $795,187 (market rate homes only)</a:t>
            </a:r>
          </a:p>
          <a:p>
            <a:pPr lvl="1" eaLnBrk="1" hangingPunct="1">
              <a:defRPr/>
            </a:pPr>
            <a:r>
              <a:rPr lang="en-US" altLang="en-US" sz="2400" dirty="0">
                <a:latin typeface="Frutiger LT 55 Roman" pitchFamily="34" charset="0"/>
              </a:rPr>
              <a:t>5% down payment (up to </a:t>
            </a:r>
            <a:r>
              <a:rPr lang="en-US" sz="2400" dirty="0">
                <a:latin typeface="Frutiger LT 55 Roman" pitchFamily="34" charset="0"/>
              </a:rPr>
              <a:t>$39,759)</a:t>
            </a:r>
            <a:r>
              <a:rPr lang="en-US" altLang="en-US" sz="2400" dirty="0">
                <a:latin typeface="Frutiger LT 55 Roman" pitchFamily="34" charset="0"/>
              </a:rPr>
              <a:t>, 80% conventional first mortgage (up to </a:t>
            </a:r>
            <a:r>
              <a:rPr lang="en-US" sz="2400" dirty="0">
                <a:latin typeface="Frutiger LT 55 Roman" pitchFamily="34" charset="0"/>
              </a:rPr>
              <a:t>$636,150),</a:t>
            </a:r>
            <a:r>
              <a:rPr lang="en-US" altLang="en-US" sz="2400" dirty="0">
                <a:latin typeface="Frutiger LT 55 Roman" pitchFamily="34" charset="0"/>
              </a:rPr>
              <a:t> and 15% HEART second mortgage (up to $</a:t>
            </a:r>
            <a:r>
              <a:rPr lang="en-US" sz="2400" dirty="0">
                <a:latin typeface="Frutiger LT 55 Roman" pitchFamily="34" charset="0"/>
              </a:rPr>
              <a:t>119,278)</a:t>
            </a:r>
            <a:endParaRPr lang="en-US" altLang="en-US" sz="2400" dirty="0">
              <a:latin typeface="Frutiger LT 55 Roman" pitchFamily="34" charset="0"/>
            </a:endParaRPr>
          </a:p>
          <a:p>
            <a:pPr lvl="1" eaLnBrk="1" hangingPunct="1">
              <a:defRPr/>
            </a:pPr>
            <a:r>
              <a:rPr lang="en-US" altLang="en-US" sz="2400" dirty="0">
                <a:latin typeface="Frutiger LT 55 Roman" pitchFamily="34" charset="0"/>
              </a:rPr>
              <a:t>HEART 2</a:t>
            </a:r>
            <a:r>
              <a:rPr lang="en-US" altLang="en-US" sz="2400" baseline="30000" dirty="0">
                <a:latin typeface="Frutiger LT 55 Roman" pitchFamily="34" charset="0"/>
              </a:rPr>
              <a:t>nd</a:t>
            </a:r>
            <a:r>
              <a:rPr lang="en-US" altLang="en-US" sz="2400" dirty="0">
                <a:latin typeface="Frutiger LT 55 Roman" pitchFamily="34" charset="0"/>
              </a:rPr>
              <a:t> Lien will have a 15-year term with a balloon payment and amortized over 30-years.</a:t>
            </a:r>
            <a:endParaRPr lang="en-US" altLang="en-US" sz="3000" dirty="0">
              <a:latin typeface="Frutiger LT 55 Roman" pitchFamily="34" charset="0"/>
            </a:endParaRPr>
          </a:p>
          <a:p>
            <a:pPr lvl="1" eaLnBrk="1" hangingPunct="1">
              <a:defRPr/>
            </a:pPr>
            <a:endParaRPr lang="en-US" altLang="en-US" sz="3000" dirty="0">
              <a:latin typeface="Frutiger LT 55 Roman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Frutiger LT 55 Roman" pitchFamily="34" charset="0"/>
            </a:endParaRPr>
          </a:p>
        </p:txBody>
      </p:sp>
      <p:pic>
        <p:nvPicPr>
          <p:cNvPr id="4100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CE33-738A-4F45-962F-38703133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0765"/>
            <a:ext cx="8229600" cy="655637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  <a:latin typeface="Frutiger LT 55 Roman" pitchFamily="34" charset="0"/>
              </a:rPr>
              <a:t>Income to Home Price Estimate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567D7B-BD68-4227-9F8F-AB7B4F52771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984" y="1977502"/>
            <a:ext cx="7654031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4" descr="HEART_Color">
            <a:extLst>
              <a:ext uri="{FF2B5EF4-FFF2-40B4-BE49-F238E27FC236}">
                <a16:creationId xmlns:a16="http://schemas.microsoft.com/office/drawing/2014/main" id="{2E401416-D75B-41BD-ADB2-30793ABC9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:a16="http://schemas.microsoft.com/office/drawing/2014/main" id="{1F306FB2-CFB3-4F64-A5E4-DC7A67A17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99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20515" y="96578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Frutiger LT 55 Roman" pitchFamily="34" charset="0"/>
              </a:rPr>
              <a:t>Underwriting Criteria &amp; Guidelines:</a:t>
            </a:r>
            <a:br>
              <a:rPr lang="en-US" altLang="en-US" sz="3200" b="1" dirty="0">
                <a:solidFill>
                  <a:schemeClr val="accent2"/>
                </a:solidFill>
                <a:latin typeface="Frutiger LT 55 Roman" pitchFamily="34" charset="0"/>
              </a:rPr>
            </a:br>
            <a:endParaRPr lang="en-US" altLang="en-US" sz="3200" b="1" dirty="0">
              <a:solidFill>
                <a:schemeClr val="accent2"/>
              </a:solidFill>
              <a:latin typeface="Frutiger LT 55 Roman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16076"/>
            <a:ext cx="87630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latin typeface="Frutiger LT 55 Roman" pitchFamily="34" charset="0"/>
              </a:rPr>
              <a:t>Residence Status: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Frutiger LT 55 Roman" pitchFamily="34" charset="0"/>
              </a:rPr>
              <a:t>US Citizen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Frutiger LT 55 Roman" pitchFamily="34" charset="0"/>
              </a:rPr>
              <a:t>Permanent Resident Aliens:  Provide evidence of Green Card.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>
                <a:latin typeface="Frutiger LT 55 Roman" pitchFamily="34" charset="0"/>
              </a:rPr>
              <a:t>Non-Permanent Resident Aliens:  Provide acceptable evidence of legal residency issued by the USCIC (U.S. Citizenship and Immigration Services) with legal permit to work in the U.S.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latin typeface="Frutiger LT 55 Roman" pitchFamily="34" charset="0"/>
              </a:rPr>
              <a:t>Property Type: Single Family Residential Detached and attached PUDS (Condos and Townhomes)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latin typeface="Frutiger LT 55 Roman" pitchFamily="34" charset="0"/>
              </a:rPr>
              <a:t>Household Income limit of $150,000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dirty="0">
                <a:latin typeface="Frutiger LT 55 Roman" pitchFamily="34" charset="0"/>
              </a:rPr>
              <a:t>Maximum debt to income ratio of 50%</a:t>
            </a:r>
          </a:p>
          <a:p>
            <a:pPr lvl="1" eaLnBrk="1" hangingPunct="1"/>
            <a:r>
              <a:rPr lang="en-US" altLang="en-US" sz="2100" dirty="0">
                <a:latin typeface="Frutiger LT 55 Roman" pitchFamily="34" charset="0"/>
              </a:rPr>
              <a:t>Minimum FICO score of 680</a:t>
            </a:r>
          </a:p>
          <a:p>
            <a:pPr lvl="1" eaLnBrk="1" hangingPunct="1"/>
            <a:r>
              <a:rPr lang="en-US" altLang="en-US" sz="2100" dirty="0">
                <a:latin typeface="Frutiger LT 55 Roman" pitchFamily="34" charset="0"/>
              </a:rPr>
              <a:t>Impounds will be required for all transactions.</a:t>
            </a:r>
          </a:p>
          <a:p>
            <a:pPr lvl="1" eaLnBrk="1" hangingPunct="1"/>
            <a:r>
              <a:rPr lang="en-US" altLang="en-US" sz="2100" dirty="0">
                <a:latin typeface="Frutiger LT 55 Roman" pitchFamily="34" charset="0"/>
              </a:rPr>
              <a:t>Underwriting will be based on </a:t>
            </a:r>
            <a:r>
              <a:rPr lang="en-US" altLang="en-US" sz="2100" dirty="0" err="1">
                <a:latin typeface="Frutiger LT 55 Roman" pitchFamily="34" charset="0"/>
              </a:rPr>
              <a:t>Meriwest</a:t>
            </a:r>
            <a:r>
              <a:rPr lang="en-US" altLang="en-US" sz="2100" dirty="0">
                <a:latin typeface="Frutiger LT 55 Roman" pitchFamily="34" charset="0"/>
              </a:rPr>
              <a:t> Mortgage Company, LLC guidelines.</a:t>
            </a:r>
          </a:p>
        </p:txBody>
      </p:sp>
      <p:pic>
        <p:nvPicPr>
          <p:cNvPr id="5124" name="Picture 4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2187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19800"/>
            <a:ext cx="2057400" cy="654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438400"/>
            <a:ext cx="8229600" cy="4525963"/>
          </a:xfrm>
        </p:spPr>
        <p:txBody>
          <a:bodyPr/>
          <a:lstStyle/>
          <a:p>
            <a:pPr marL="457200" lvl="1" indent="0" eaLnBrk="1" hangingPunct="1">
              <a:buFontTx/>
              <a:buNone/>
              <a:defRPr/>
            </a:pPr>
            <a:r>
              <a:rPr lang="en-US" altLang="en-US" sz="3000" b="1" u="sng" dirty="0">
                <a:latin typeface="Frutiger LT 55 Roman" pitchFamily="34" charset="0"/>
              </a:rPr>
              <a:t>Borrower Benefits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No PMI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No resale restrictions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Fast and Efficient Process Compared to FHA loans.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Lowest Payment Option compared to FHA and Conventional First Mortgage with PMI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Acts as 20% Down Program</a:t>
            </a:r>
          </a:p>
          <a:p>
            <a:pPr lvl="1" eaLnBrk="1" hangingPunct="1">
              <a:defRPr/>
            </a:pPr>
            <a:r>
              <a:rPr lang="en-US" altLang="en-US" dirty="0">
                <a:latin typeface="Frutiger LT 55 Roman" pitchFamily="34" charset="0"/>
              </a:rPr>
              <a:t>More Purchasing Po</a:t>
            </a:r>
            <a:r>
              <a:rPr lang="en-US" altLang="en-US" sz="2900" dirty="0">
                <a:latin typeface="Frutiger LT 55 Roman" pitchFamily="34" charset="0"/>
              </a:rPr>
              <a:t>wer</a:t>
            </a:r>
          </a:p>
          <a:p>
            <a:pPr lvl="1" eaLnBrk="1" hangingPunct="1">
              <a:defRPr/>
            </a:pPr>
            <a:endParaRPr lang="en-US" altLang="en-US" sz="3000" dirty="0">
              <a:latin typeface="Frutiger LT 55 Roman" pitchFamily="34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3200" b="1" dirty="0"/>
              <a:t>Advantages of the Opening Doors Program</a:t>
            </a:r>
          </a:p>
        </p:txBody>
      </p:sp>
      <p:pic>
        <p:nvPicPr>
          <p:cNvPr id="7172" name="Picture 5" descr="HEART_Col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24400" y="609600"/>
            <a:ext cx="4724400" cy="990600"/>
          </a:xfrm>
        </p:spPr>
        <p:txBody>
          <a:bodyPr/>
          <a:lstStyle/>
          <a:p>
            <a:pPr eaLnBrk="1" hangingPunct="1"/>
            <a:r>
              <a:rPr lang="en-US" altLang="en-US" sz="3600" b="1" dirty="0"/>
              <a:t>Fannie Mae Underwriting Guidelines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066800"/>
            <a:ext cx="8229600" cy="4648200"/>
          </a:xfrm>
          <a:noFill/>
        </p:spPr>
        <p:txBody>
          <a:bodyPr/>
          <a:lstStyle/>
          <a:p>
            <a:pPr eaLnBrk="1" hangingPunct="1"/>
            <a:endParaRPr lang="en-US" altLang="en-US" sz="1800" b="1" dirty="0">
              <a:latin typeface="Frutiger LT 55 Roman" pitchFamily="34" charset="0"/>
            </a:endParaRPr>
          </a:p>
          <a:p>
            <a:pPr eaLnBrk="1" hangingPunct="1"/>
            <a:r>
              <a:rPr lang="en-US" altLang="en-US" sz="1800" b="1" dirty="0">
                <a:latin typeface="Frutiger LT 55 Roman" pitchFamily="34" charset="0"/>
              </a:rPr>
              <a:t>DEBT TO INCOME RATIO</a:t>
            </a:r>
          </a:p>
          <a:p>
            <a:pPr lvl="1" eaLnBrk="1" hangingPunct="1"/>
            <a:r>
              <a:rPr lang="en-US" altLang="en-US" sz="1600" dirty="0">
                <a:latin typeface="Frutiger LT 55 Roman" pitchFamily="34" charset="0"/>
              </a:rPr>
              <a:t>What is a debt to income ratio?</a:t>
            </a:r>
          </a:p>
          <a:p>
            <a:pPr lvl="1" eaLnBrk="1" hangingPunct="1"/>
            <a:r>
              <a:rPr lang="en-US" altLang="en-US" sz="1600" dirty="0">
                <a:latin typeface="Frutiger LT 55 Roman" pitchFamily="34" charset="0"/>
              </a:rPr>
              <a:t>What ratio is acceptable under Fannie guidelines?</a:t>
            </a:r>
          </a:p>
          <a:p>
            <a:pPr eaLnBrk="1" hangingPunct="1"/>
            <a:r>
              <a:rPr lang="en-US" altLang="en-US" sz="1800" b="1" dirty="0">
                <a:latin typeface="Frutiger LT 55 Roman" pitchFamily="34" charset="0"/>
              </a:rPr>
              <a:t>CREDIT SCORE</a:t>
            </a:r>
            <a:r>
              <a:rPr lang="en-US" altLang="en-US" sz="1800" dirty="0">
                <a:latin typeface="Frutiger LT 55 Roman" pitchFamily="34" charset="0"/>
              </a:rPr>
              <a:t> </a:t>
            </a:r>
          </a:p>
          <a:p>
            <a:pPr lvl="1" eaLnBrk="1" hangingPunct="1"/>
            <a:r>
              <a:rPr lang="en-US" altLang="en-US" sz="1600" dirty="0">
                <a:latin typeface="Frutiger LT 55 Roman" pitchFamily="34" charset="0"/>
              </a:rPr>
              <a:t>What is a credit score?</a:t>
            </a:r>
          </a:p>
          <a:p>
            <a:pPr lvl="1" eaLnBrk="1" hangingPunct="1"/>
            <a:r>
              <a:rPr lang="en-US" altLang="en-US" sz="1600" dirty="0">
                <a:latin typeface="Frutiger LT 55 Roman" pitchFamily="34" charset="0"/>
              </a:rPr>
              <a:t>What scores do you need to get approved for a </a:t>
            </a:r>
            <a:r>
              <a:rPr lang="en-US" altLang="en-US" sz="1800" dirty="0">
                <a:latin typeface="Frutiger LT 55 Roman" pitchFamily="34" charset="0"/>
              </a:rPr>
              <a:t>loan</a:t>
            </a:r>
            <a:r>
              <a:rPr lang="en-US" altLang="en-US" sz="1600" dirty="0">
                <a:latin typeface="Frutiger LT 55 Roman" pitchFamily="34" charset="0"/>
              </a:rPr>
              <a:t>?</a:t>
            </a:r>
          </a:p>
          <a:p>
            <a:pPr lvl="1" eaLnBrk="1" hangingPunct="1"/>
            <a:r>
              <a:rPr lang="en-US" altLang="en-US" sz="1600" dirty="0">
                <a:latin typeface="Frutiger LT 55 Roman" pitchFamily="34" charset="0"/>
              </a:rPr>
              <a:t>How does your credit score affect the cost of your loan?</a:t>
            </a:r>
          </a:p>
          <a:p>
            <a:pPr eaLnBrk="1" hangingPunct="1"/>
            <a:r>
              <a:rPr lang="en-US" altLang="en-US" sz="2000" b="1" dirty="0">
                <a:latin typeface="Frutiger LT 55 Roman" pitchFamily="34" charset="0"/>
              </a:rPr>
              <a:t>LOAN TO VALUE</a:t>
            </a:r>
          </a:p>
          <a:p>
            <a:pPr lvl="1" eaLnBrk="1" hangingPunct="1"/>
            <a:r>
              <a:rPr lang="en-US" altLang="en-US" sz="1800" dirty="0">
                <a:latin typeface="Frutiger LT 55 Roman" pitchFamily="34" charset="0"/>
              </a:rPr>
              <a:t>What does loan to value mean?</a:t>
            </a:r>
          </a:p>
          <a:p>
            <a:pPr lvl="1" eaLnBrk="1" hangingPunct="1"/>
            <a:r>
              <a:rPr lang="en-US" altLang="en-US" sz="1800" dirty="0">
                <a:latin typeface="Frutiger LT 55 Roman" pitchFamily="34" charset="0"/>
              </a:rPr>
              <a:t>How does down payment affect loan to value?</a:t>
            </a:r>
          </a:p>
          <a:p>
            <a:pPr lvl="1" eaLnBrk="1" hangingPunct="1"/>
            <a:r>
              <a:rPr lang="en-US" altLang="en-US" sz="1800" dirty="0">
                <a:latin typeface="Frutiger LT 55 Roman" pitchFamily="34" charset="0"/>
              </a:rPr>
              <a:t>How much down payment is required to get a loan?</a:t>
            </a:r>
          </a:p>
          <a:p>
            <a:pPr eaLnBrk="1" hangingPunct="1"/>
            <a:r>
              <a:rPr lang="en-US" altLang="en-US" sz="2000" b="1" dirty="0">
                <a:latin typeface="Frutiger LT 55 Roman" pitchFamily="34" charset="0"/>
              </a:rPr>
              <a:t>RESERVES</a:t>
            </a:r>
          </a:p>
          <a:p>
            <a:pPr lvl="1" eaLnBrk="1" hangingPunct="1"/>
            <a:r>
              <a:rPr lang="en-US" altLang="en-US" sz="1800" dirty="0">
                <a:latin typeface="Frutiger LT 55 Roman" pitchFamily="34" charset="0"/>
              </a:rPr>
              <a:t>What is reserves? PITI = principle, interest, tax and insurance</a:t>
            </a:r>
          </a:p>
          <a:p>
            <a:pPr lvl="1" eaLnBrk="1" hangingPunct="1"/>
            <a:r>
              <a:rPr lang="en-US" altLang="en-US" sz="1800" dirty="0">
                <a:latin typeface="Frutiger LT 55 Roman" pitchFamily="34" charset="0"/>
              </a:rPr>
              <a:t>How much reserves do you need to qualify?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latin typeface="Frutiger LT 55 Roman" pitchFamily="34" charset="0"/>
            </a:endParaRPr>
          </a:p>
          <a:p>
            <a:pPr lvl="1" eaLnBrk="1" hangingPunct="1"/>
            <a:endParaRPr lang="en-US" altLang="en-US" sz="1600" dirty="0"/>
          </a:p>
        </p:txBody>
      </p:sp>
      <p:pic>
        <p:nvPicPr>
          <p:cNvPr id="92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 txBox="1">
            <a:spLocks noGrp="1"/>
          </p:cNvSpPr>
          <p:nvPr/>
        </p:nvSpPr>
        <p:spPr bwMode="auto">
          <a:xfrm>
            <a:off x="0" y="73914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cs typeface="Arial" pitchFamily="34" charset="0"/>
              </a:rPr>
              <a:t>Carlos, Denise, and John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Frutiger LT 55 Roman" pitchFamily="34" charset="0"/>
              </a:rPr>
              <a:t>Loan Preparation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76400"/>
            <a:ext cx="8915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Preparing to purchase a home – Importance of a pre-approval letter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4 key parts of the equation: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Income from all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Debt: Anything that comes from your credit report plus legal obligations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Assets: Bank Accounts, CDs, Retirement Accounts, 401Ks, Cash, Stocks, Investments Anything of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>
                <a:latin typeface="Frutiger LT 55 Roman" pitchFamily="34" charset="0"/>
              </a:rPr>
              <a:t>Credit History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>
              <a:latin typeface="Frutiger LT 55 Roman" pitchFamily="34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ts val="0"/>
              </a:spcBef>
              <a:buNone/>
            </a:pPr>
            <a:r>
              <a:rPr lang="en-US" altLang="en-US" sz="2400" dirty="0">
                <a:latin typeface="Frutiger LT 55 Roman" pitchFamily="34" charset="0"/>
              </a:rPr>
              <a:t>Please note that </a:t>
            </a:r>
            <a:r>
              <a:rPr lang="en-US" altLang="en-US" sz="2400" dirty="0" err="1">
                <a:latin typeface="Frutiger LT 55 Roman" pitchFamily="34" charset="0"/>
              </a:rPr>
              <a:t>Meriwest</a:t>
            </a:r>
            <a:r>
              <a:rPr lang="en-US" altLang="en-US" sz="2400" dirty="0">
                <a:latin typeface="Frutiger LT 55 Roman" pitchFamily="34" charset="0"/>
              </a:rPr>
              <a:t> pays the credit check and all pre-approval fees before closing, and if you don’t close, </a:t>
            </a:r>
            <a:r>
              <a:rPr lang="en-US" altLang="en-US" sz="2400" dirty="0" err="1">
                <a:latin typeface="Frutiger LT 55 Roman" pitchFamily="34" charset="0"/>
              </a:rPr>
              <a:t>Meriwest</a:t>
            </a:r>
            <a:r>
              <a:rPr lang="en-US" altLang="en-US" sz="2400" dirty="0">
                <a:latin typeface="Frutiger LT 55 Roman" pitchFamily="34" charset="0"/>
              </a:rPr>
              <a:t> will eat the costs (most lenders make the borrower pay these costs up front)</a:t>
            </a:r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60198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HEART_Col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eaLnBrk="1" hangingPunct="1"/>
            <a:br>
              <a:rPr lang="en-US" altLang="en-US" b="1" dirty="0">
                <a:latin typeface="Frutiger LT 55 Roman" pitchFamily="34" charset="0"/>
              </a:rPr>
            </a:br>
            <a:r>
              <a:rPr lang="en-US" altLang="en-US" b="1" dirty="0">
                <a:latin typeface="Frutiger LT 55 Roman" pitchFamily="34" charset="0"/>
              </a:rPr>
              <a:t>How do you apply?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Go to the HEART of San Mateo County Website: </a:t>
            </a:r>
            <a:r>
              <a:rPr lang="en-US" altLang="en-US" dirty="0">
                <a:hlinkClick r:id="rId3"/>
              </a:rPr>
              <a:t>www.heartofsmc.org</a:t>
            </a:r>
            <a:endParaRPr lang="en-US" altLang="en-US" dirty="0"/>
          </a:p>
          <a:p>
            <a:pPr eaLnBrk="1" hangingPunct="1">
              <a:defRPr/>
            </a:pPr>
            <a:r>
              <a:rPr lang="en-US" altLang="en-US" dirty="0"/>
              <a:t>Click on “Homebuyer Loans” Link</a:t>
            </a:r>
          </a:p>
          <a:p>
            <a:pPr eaLnBrk="1" hangingPunct="1">
              <a:defRPr/>
            </a:pPr>
            <a:r>
              <a:rPr lang="en-US" altLang="en-US" dirty="0"/>
              <a:t>Choose the “Apply Now” Link</a:t>
            </a:r>
          </a:p>
          <a:p>
            <a:pPr lvl="1" eaLnBrk="1" hangingPunct="1">
              <a:defRPr/>
            </a:pPr>
            <a:r>
              <a:rPr lang="en-US" altLang="en-US" dirty="0"/>
              <a:t>When prompted on drop down bar click on John Souza as loan consultant </a:t>
            </a: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91200"/>
            <a:ext cx="22352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HEART_Col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495550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</TotalTime>
  <Words>1035</Words>
  <Application>Microsoft Office PowerPoint</Application>
  <PresentationFormat>On-screen Show (4:3)</PresentationFormat>
  <Paragraphs>205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Frutiger LT 55 Roman</vt:lpstr>
      <vt:lpstr>Helvetica</vt:lpstr>
      <vt:lpstr>Helvetica Light</vt:lpstr>
      <vt:lpstr>Default Design</vt:lpstr>
      <vt:lpstr>Homeownership  with the HEART Loan Program</vt:lpstr>
      <vt:lpstr>Today’s Agenda</vt:lpstr>
      <vt:lpstr>First Time Homebuyer  Down Payment Assistance Program</vt:lpstr>
      <vt:lpstr>Income to Home Price Estimate</vt:lpstr>
      <vt:lpstr>Underwriting Criteria &amp; Guidelines: </vt:lpstr>
      <vt:lpstr>Advantages of the Opening Doors Program</vt:lpstr>
      <vt:lpstr>Fannie Mae Underwriting Guidelines</vt:lpstr>
      <vt:lpstr>Loan Preparation</vt:lpstr>
      <vt:lpstr> How do you apply?</vt:lpstr>
      <vt:lpstr>PowerPoint Presentation</vt:lpstr>
      <vt:lpstr>PowerPoint Presentation</vt:lpstr>
      <vt:lpstr>Reality Check</vt:lpstr>
      <vt:lpstr>What and Where can I find a home for $795,187?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MeriWest Credit 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Homeownership</dc:title>
  <dc:creator>gmeyer</dc:creator>
  <cp:lastModifiedBy>Boris Vatkin</cp:lastModifiedBy>
  <cp:revision>96</cp:revision>
  <cp:lastPrinted>2018-03-29T20:13:56Z</cp:lastPrinted>
  <dcterms:created xsi:type="dcterms:W3CDTF">2015-04-25T15:44:24Z</dcterms:created>
  <dcterms:modified xsi:type="dcterms:W3CDTF">2018-03-30T19:24:56Z</dcterms:modified>
</cp:coreProperties>
</file>